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jpg"/>
  <Override PartName="/ppt/media/image33.jpg" ContentType="image/jpg"/>
  <Override PartName="/ppt/media/image35.jpg" ContentType="image/jpg"/>
  <Override PartName="/ppt/media/image40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58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71.jpg" ContentType="image/jpg"/>
  <Override PartName="/ppt/media/image72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75.jpg" ContentType="image/jpg"/>
  <Override PartName="/ppt/media/image78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6"/>
  </p:notesMasterIdLst>
  <p:handoutMasterIdLst>
    <p:handoutMasterId r:id="rId47"/>
  </p:handoutMasterIdLst>
  <p:sldIdLst>
    <p:sldId id="603" r:id="rId8"/>
    <p:sldId id="2675" r:id="rId9"/>
    <p:sldId id="2705" r:id="rId10"/>
    <p:sldId id="2676" r:id="rId11"/>
    <p:sldId id="2678" r:id="rId12"/>
    <p:sldId id="260" r:id="rId13"/>
    <p:sldId id="262" r:id="rId14"/>
    <p:sldId id="263" r:id="rId15"/>
    <p:sldId id="264" r:id="rId16"/>
    <p:sldId id="265" r:id="rId17"/>
    <p:sldId id="266" r:id="rId18"/>
    <p:sldId id="2614" r:id="rId19"/>
    <p:sldId id="268" r:id="rId20"/>
    <p:sldId id="2680" r:id="rId21"/>
    <p:sldId id="2681" r:id="rId22"/>
    <p:sldId id="2661" r:id="rId23"/>
    <p:sldId id="2662" r:id="rId24"/>
    <p:sldId id="2706" r:id="rId25"/>
    <p:sldId id="2708" r:id="rId26"/>
    <p:sldId id="2707" r:id="rId27"/>
    <p:sldId id="2667" r:id="rId28"/>
    <p:sldId id="2668" r:id="rId29"/>
    <p:sldId id="2683" r:id="rId30"/>
    <p:sldId id="2709" r:id="rId31"/>
    <p:sldId id="2682" r:id="rId32"/>
    <p:sldId id="2684" r:id="rId33"/>
    <p:sldId id="2710" r:id="rId34"/>
    <p:sldId id="2711" r:id="rId35"/>
    <p:sldId id="285" r:id="rId36"/>
    <p:sldId id="286" r:id="rId37"/>
    <p:sldId id="2692" r:id="rId38"/>
    <p:sldId id="2712" r:id="rId39"/>
    <p:sldId id="2713" r:id="rId40"/>
    <p:sldId id="2714" r:id="rId41"/>
    <p:sldId id="2716" r:id="rId42"/>
    <p:sldId id="2717" r:id="rId43"/>
    <p:sldId id="2383" r:id="rId44"/>
    <p:sldId id="582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2D050"/>
    <a:srgbClr val="0432FF"/>
    <a:srgbClr val="0096FF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6" autoAdjust="0"/>
    <p:restoredTop sz="76076" autoAdjust="0"/>
  </p:normalViewPr>
  <p:slideViewPr>
    <p:cSldViewPr snapToGrid="0" snapToObjects="1">
      <p:cViewPr varScale="1">
        <p:scale>
          <a:sx n="81" d="100"/>
          <a:sy n="81" d="100"/>
        </p:scale>
        <p:origin x="168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3D10C-EB85-9DDF-5B38-A2608E337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D5448-0BBD-E56B-AEEC-A7CAC20D9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ADD79-58D6-45A3-1BC9-65841178E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906DC-C3AC-07ED-C131-964F711A7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54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8001E-BABC-8625-A4BB-9ED3730E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7C778-4102-2649-8C8F-E3FEC1A51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6DC2A2-6FC7-7EC2-4A3D-3CAD3894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1B6D6-A78C-B2E0-0286-48F9F9159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00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7B64-0016-1893-D800-EE09B140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CE030B-F621-EABA-FEF3-1D61CD0B5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BCB82-A0CA-936A-A0D7-91BC5CB70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A3CE9-4FFD-4A3F-AD61-59C2E4F59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76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E3412-5CD4-2E0E-ED3F-F115704B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7C6C1-59EF-D920-1572-E4DA951B5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3D5-450C-70C6-30CF-B7EF9BF79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72913-E17A-E2D4-622D-3777D01A4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1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CEBF3-DE9E-A7E1-A5EE-D3D84D12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E9794-5284-88C1-9502-88F837B6E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53461-3261-B229-B147-BFD948D29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0FDD0-7F2B-D161-6B0A-A749ADBBD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9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7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3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C0BFD-D141-2B7C-4EAA-899632CB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FA3BB-E695-9710-CB5D-8F74AD68F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C92B0-6545-B54E-60D3-6C431CBC1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583CF-53DA-489B-6558-890ED7949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36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71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66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C566-8EFB-7F32-D95B-E164B5C73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03388-8B48-7472-16E6-8679CF2CB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47394-250E-3EB2-7B7A-9396CDCF1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FB272-87F6-CB03-21B4-5C6A9E341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35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9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2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2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30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4299" y="144339"/>
            <a:ext cx="1502059" cy="615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2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515" y="3840480"/>
            <a:ext cx="8537734" cy="4619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506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2025/8/30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8999D28-5CE4-F667-BDB3-CEDF8E8F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" y="-9814"/>
            <a:ext cx="12171428" cy="46857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-1" y="2153972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72870" y="3994606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74" y="3961877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54970" y="2088437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418400" y="2516819"/>
            <a:ext cx="11778362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4400" kern="0" dirty="0"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RKWV </a:t>
            </a:r>
            <a:r>
              <a:rPr lang="zh-CN" altLang="en-US" sz="4400" kern="0" dirty="0"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工业化的演进，潜力以及挑战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C5FEC2-B68F-CBCC-7970-1D6D0D5D0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01316"/>
            <a:ext cx="12196763" cy="217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24766" y="643215"/>
            <a:ext cx="6478326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4002" b="1" spc="-173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效果：</a:t>
            </a:r>
            <a:r>
              <a:rPr sz="4002" b="1" spc="-218" dirty="0">
                <a:solidFill>
                  <a:srgbClr val="C00000"/>
                </a:solidFill>
                <a:latin typeface="Arial MT"/>
                <a:cs typeface="Arial MT"/>
              </a:rPr>
              <a:t>RWKV-</a:t>
            </a:r>
            <a:r>
              <a:rPr sz="4002" b="1" spc="221" dirty="0">
                <a:solidFill>
                  <a:srgbClr val="C00000"/>
                </a:solidFill>
                <a:latin typeface="Arial MT"/>
                <a:cs typeface="Arial MT"/>
              </a:rPr>
              <a:t>7</a:t>
            </a:r>
            <a:r>
              <a:rPr sz="4002" b="1" spc="-39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4002" b="1" spc="-127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效果全球最好</a:t>
            </a:r>
            <a:endParaRPr sz="4002" b="1" dirty="0">
              <a:solidFill>
                <a:srgbClr val="C00000"/>
              </a:solidFill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05794" y="1532227"/>
            <a:ext cx="7785235" cy="848391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1437059" marR="3081" indent="-1429743">
              <a:lnSpc>
                <a:spcPct val="119000"/>
              </a:lnSpc>
              <a:spcBef>
                <a:spcPts val="61"/>
              </a:spcBef>
            </a:pPr>
            <a:r>
              <a:rPr sz="2395" dirty="0">
                <a:latin typeface="Microsoft JhengHei UI Light"/>
                <a:cs typeface="Microsoft JhengHei UI Light"/>
              </a:rPr>
              <a:t>模型架构不同，相同参数量、相同数据集、相同 </a:t>
            </a:r>
            <a:r>
              <a:rPr sz="2395" spc="21" dirty="0">
                <a:latin typeface="Arial MT"/>
                <a:cs typeface="Arial MT"/>
              </a:rPr>
              <a:t>tokenizer </a:t>
            </a:r>
            <a:r>
              <a:rPr sz="2395" spc="-76" dirty="0">
                <a:latin typeface="Arial MT"/>
                <a:cs typeface="Arial MT"/>
              </a:rPr>
              <a:t>RWKV-</a:t>
            </a:r>
            <a:r>
              <a:rPr sz="2395" spc="146" dirty="0">
                <a:latin typeface="Arial MT"/>
                <a:cs typeface="Arial MT"/>
              </a:rPr>
              <a:t>7</a:t>
            </a:r>
            <a:r>
              <a:rPr sz="2395" spc="88" dirty="0">
                <a:latin typeface="Arial MT"/>
                <a:cs typeface="Arial MT"/>
              </a:rPr>
              <a:t> </a:t>
            </a:r>
            <a:r>
              <a:rPr sz="2395" spc="-3" dirty="0">
                <a:latin typeface="Microsoft JhengHei UI Light"/>
                <a:cs typeface="Microsoft JhengHei UI Light"/>
              </a:rPr>
              <a:t>模型效果明显优于其他架构</a:t>
            </a:r>
            <a:endParaRPr sz="2395" dirty="0">
              <a:latin typeface="Microsoft JhengHei UI Light"/>
              <a:cs typeface="Microsoft JhengHei U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" y="2646368"/>
            <a:ext cx="12191144" cy="36563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87260" y="371498"/>
            <a:ext cx="5220705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4002" b="1" spc="-161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推理模型：</a:t>
            </a:r>
            <a:r>
              <a:rPr sz="4002" b="1" spc="-218" dirty="0">
                <a:solidFill>
                  <a:srgbClr val="C00000"/>
                </a:solidFill>
                <a:latin typeface="Arial MT"/>
                <a:cs typeface="Arial MT"/>
              </a:rPr>
              <a:t>RWKV-</a:t>
            </a:r>
            <a:r>
              <a:rPr sz="4002" b="1" spc="221" dirty="0">
                <a:solidFill>
                  <a:srgbClr val="C00000"/>
                </a:solidFill>
                <a:latin typeface="Arial MT"/>
                <a:cs typeface="Arial MT"/>
              </a:rPr>
              <a:t>7</a:t>
            </a:r>
            <a:r>
              <a:rPr sz="4002" b="1" spc="-58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4002" b="1" spc="167" dirty="0">
                <a:solidFill>
                  <a:srgbClr val="C00000"/>
                </a:solidFill>
                <a:latin typeface="Arial MT"/>
                <a:cs typeface="Arial MT"/>
              </a:rPr>
              <a:t>G1</a:t>
            </a:r>
            <a:endParaRPr sz="4002" b="1" dirty="0">
              <a:solidFill>
                <a:srgbClr val="C00000"/>
              </a:solidFill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4882" y="1461855"/>
            <a:ext cx="5846998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b="1" spc="-67" dirty="0">
                <a:latin typeface="Microsoft JhengHei UI Light"/>
                <a:cs typeface="Microsoft JhengHei UI Light"/>
              </a:rPr>
              <a:t>从 </a:t>
            </a:r>
            <a:r>
              <a:rPr sz="2395" b="1" spc="-30" dirty="0">
                <a:latin typeface="Arial MT"/>
                <a:cs typeface="Arial MT"/>
              </a:rPr>
              <a:t>0.1B</a:t>
            </a:r>
            <a:r>
              <a:rPr sz="2395" b="1" spc="-88" dirty="0">
                <a:latin typeface="Arial MT"/>
                <a:cs typeface="Arial MT"/>
              </a:rPr>
              <a:t> </a:t>
            </a:r>
            <a:r>
              <a:rPr sz="2395" b="1" spc="-58" dirty="0" err="1">
                <a:latin typeface="Microsoft JhengHei UI Light"/>
                <a:cs typeface="Microsoft JhengHei UI Light"/>
              </a:rPr>
              <a:t>开始，就具备推理</a:t>
            </a:r>
            <a:r>
              <a:rPr lang="zh-CN" altLang="en-US" sz="2395" b="1" spc="-58" dirty="0">
                <a:latin typeface="Microsoft JhengHei UI Light"/>
                <a:cs typeface="Microsoft JhengHei UI Light"/>
              </a:rPr>
              <a:t>能力</a:t>
            </a:r>
            <a:endParaRPr sz="2395" b="1" dirty="0">
              <a:latin typeface="Microsoft JhengHei UI Light"/>
              <a:cs typeface="Microsoft JhengHei U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" y="2188737"/>
            <a:ext cx="12191144" cy="46687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 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影响力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72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3598" y="2467862"/>
            <a:ext cx="3809829" cy="3652014"/>
          </a:xfrm>
          <a:prstGeom prst="rect">
            <a:avLst/>
          </a:prstGeom>
          <a:ln w="31412">
            <a:solidFill>
              <a:srgbClr val="6C6C6C"/>
            </a:solidFill>
          </a:ln>
        </p:spPr>
        <p:txBody>
          <a:bodyPr vert="horz" wrap="square" lIns="0" tIns="179440" rIns="0" bIns="0" rtlCol="0">
            <a:spAutoFit/>
          </a:bodyPr>
          <a:lstStyle/>
          <a:p>
            <a:pPr marL="194842" marR="181365">
              <a:lnSpc>
                <a:spcPct val="117700"/>
              </a:lnSpc>
              <a:spcBef>
                <a:spcPts val="1413"/>
              </a:spcBef>
            </a:pPr>
            <a:r>
              <a:rPr sz="1789" spc="106" dirty="0">
                <a:latin typeface="Arial MT"/>
                <a:cs typeface="Arial MT"/>
              </a:rPr>
              <a:t>2023</a:t>
            </a:r>
            <a:r>
              <a:rPr sz="1789" dirty="0">
                <a:latin typeface="Microsoft JhengHei UI Light"/>
                <a:cs typeface="Microsoft JhengHei UI Light"/>
              </a:rPr>
              <a:t>年</a:t>
            </a:r>
            <a:r>
              <a:rPr sz="1789" spc="109" dirty="0">
                <a:latin typeface="Arial MT"/>
                <a:cs typeface="Arial MT"/>
              </a:rPr>
              <a:t>2</a:t>
            </a:r>
            <a:r>
              <a:rPr sz="1789" spc="27" dirty="0">
                <a:latin typeface="Microsoft JhengHei UI Light"/>
                <a:cs typeface="Microsoft JhengHei UI Light"/>
              </a:rPr>
              <a:t>⽉，</a:t>
            </a:r>
            <a:r>
              <a:rPr sz="1789" spc="58" dirty="0">
                <a:latin typeface="Arial MT"/>
                <a:cs typeface="Arial MT"/>
              </a:rPr>
              <a:t>OpenAI </a:t>
            </a:r>
            <a:r>
              <a:rPr sz="1789" dirty="0">
                <a:latin typeface="Microsoft JhengHei UI Light"/>
                <a:cs typeface="Microsoft JhengHei UI Light"/>
              </a:rPr>
              <a:t>邀请</a:t>
            </a:r>
            <a:r>
              <a:rPr sz="1789" spc="-12" dirty="0">
                <a:latin typeface="Arial MT"/>
                <a:cs typeface="Arial MT"/>
              </a:rPr>
              <a:t>RWKV</a:t>
            </a:r>
            <a:r>
              <a:rPr sz="1789" spc="-3" dirty="0">
                <a:latin typeface="Microsoft JhengHei UI Light"/>
                <a:cs typeface="Microsoft JhengHei UI Light"/>
              </a:rPr>
              <a:t>作者彭博⼊职。彭博看到信后拒</a:t>
            </a:r>
            <a:r>
              <a:rPr sz="1789" spc="-30" dirty="0">
                <a:latin typeface="Microsoft JhengHei UI Light"/>
                <a:cs typeface="Microsoft JhengHei UI Light"/>
              </a:rPr>
              <a:t> </a:t>
            </a:r>
            <a:r>
              <a:rPr sz="1789" dirty="0">
                <a:latin typeface="Microsoft JhengHei UI Light"/>
                <a:cs typeface="Microsoft JhengHei UI Light"/>
              </a:rPr>
              <a:t>绝，希望做开源开放的 </a:t>
            </a:r>
            <a:r>
              <a:rPr sz="1789" spc="82" dirty="0">
                <a:latin typeface="Arial MT"/>
                <a:cs typeface="Arial MT"/>
              </a:rPr>
              <a:t>AI</a:t>
            </a:r>
            <a:r>
              <a:rPr sz="1789" spc="-30" dirty="0">
                <a:latin typeface="Microsoft JhengHei UI Light"/>
                <a:cs typeface="Microsoft JhengHei UI Light"/>
              </a:rPr>
              <a:t>。</a:t>
            </a:r>
            <a:endParaRPr lang="en-US" sz="1789" spc="-30" dirty="0">
              <a:latin typeface="Microsoft JhengHei UI Light"/>
              <a:cs typeface="Microsoft JhengHei UI Light"/>
            </a:endParaRPr>
          </a:p>
          <a:p>
            <a:pPr marL="194842" marR="181365" algn="ctr">
              <a:lnSpc>
                <a:spcPct val="117700"/>
              </a:lnSpc>
              <a:spcBef>
                <a:spcPts val="1413"/>
              </a:spcBef>
            </a:pPr>
            <a:endParaRPr lang="en-US" sz="1789" spc="-30" dirty="0">
              <a:latin typeface="Microsoft JhengHei UI Light"/>
              <a:cs typeface="Microsoft JhengHei UI Light"/>
            </a:endParaRPr>
          </a:p>
          <a:p>
            <a:pPr marL="194842" marR="181365" algn="ctr">
              <a:lnSpc>
                <a:spcPct val="117700"/>
              </a:lnSpc>
              <a:spcBef>
                <a:spcPts val="1413"/>
              </a:spcBef>
            </a:pPr>
            <a:endParaRPr lang="en-US" sz="1789" spc="-30" dirty="0">
              <a:latin typeface="Microsoft JhengHei UI Light"/>
              <a:cs typeface="Microsoft JhengHei UI Light"/>
            </a:endParaRPr>
          </a:p>
          <a:p>
            <a:pPr marL="194842" marR="181365" algn="ctr">
              <a:lnSpc>
                <a:spcPct val="117700"/>
              </a:lnSpc>
              <a:spcBef>
                <a:spcPts val="1413"/>
              </a:spcBef>
            </a:pPr>
            <a:endParaRPr lang="en-US" sz="1789" spc="-30" dirty="0">
              <a:latin typeface="Microsoft JhengHei UI Light"/>
              <a:cs typeface="Microsoft JhengHei UI Light"/>
            </a:endParaRPr>
          </a:p>
          <a:p>
            <a:pPr marL="194842" marR="181365" algn="ctr">
              <a:lnSpc>
                <a:spcPct val="117700"/>
              </a:lnSpc>
              <a:spcBef>
                <a:spcPts val="1413"/>
              </a:spcBef>
            </a:pPr>
            <a:endParaRPr lang="en-US" sz="1789" spc="-30" dirty="0">
              <a:latin typeface="Microsoft JhengHei UI Light"/>
              <a:cs typeface="Microsoft JhengHei UI Light"/>
            </a:endParaRPr>
          </a:p>
          <a:p>
            <a:pPr marL="194842" marR="181365" algn="ctr">
              <a:lnSpc>
                <a:spcPct val="117700"/>
              </a:lnSpc>
              <a:spcBef>
                <a:spcPts val="1413"/>
              </a:spcBef>
            </a:pPr>
            <a:endParaRPr sz="1789" dirty="0"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3073" y="1690101"/>
            <a:ext cx="2246081" cy="46937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002" spc="-97" dirty="0">
                <a:latin typeface="Microsoft JhengHei UI Light"/>
                <a:cs typeface="Microsoft JhengHei UI Light"/>
              </a:rPr>
              <a:t>微软全球部署</a:t>
            </a:r>
            <a:endParaRPr sz="3002" dirty="0">
              <a:latin typeface="Microsoft JhengHei UI Light"/>
              <a:cs typeface="Microsoft JhengHei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3430" y="2453807"/>
            <a:ext cx="3809829" cy="3937235"/>
          </a:xfrm>
          <a:prstGeom prst="rect">
            <a:avLst/>
          </a:prstGeom>
          <a:ln w="31412">
            <a:solidFill>
              <a:srgbClr val="6C6C6C"/>
            </a:solidFill>
          </a:ln>
        </p:spPr>
        <p:txBody>
          <a:bodyPr vert="horz" wrap="square" lIns="0" tIns="186756" rIns="0" bIns="0" rtlCol="0">
            <a:spAutoFit/>
          </a:bodyPr>
          <a:lstStyle/>
          <a:p>
            <a:pPr marL="175589" marR="170968" indent="119755">
              <a:lnSpc>
                <a:spcPct val="118900"/>
              </a:lnSpc>
              <a:spcBef>
                <a:spcPts val="1471"/>
              </a:spcBef>
            </a:pPr>
            <a:r>
              <a:rPr sz="1789" spc="103" dirty="0">
                <a:latin typeface="Arial MT"/>
                <a:cs typeface="Arial MT"/>
              </a:rPr>
              <a:t>2024</a:t>
            </a:r>
            <a:r>
              <a:rPr sz="1789" dirty="0">
                <a:latin typeface="Microsoft JhengHei UI Light"/>
                <a:cs typeface="Microsoft JhengHei UI Light"/>
              </a:rPr>
              <a:t>年</a:t>
            </a:r>
            <a:r>
              <a:rPr sz="1789" spc="109" dirty="0">
                <a:latin typeface="Arial MT"/>
                <a:cs typeface="Arial MT"/>
              </a:rPr>
              <a:t>8</a:t>
            </a:r>
            <a:r>
              <a:rPr sz="1789" spc="-3" dirty="0">
                <a:latin typeface="Microsoft JhengHei UI Light"/>
                <a:cs typeface="Microsoft JhengHei UI Light"/>
              </a:rPr>
              <a:t>⽉，微软在全球数亿台</a:t>
            </a:r>
            <a:r>
              <a:rPr sz="1789" spc="-30" dirty="0">
                <a:latin typeface="Microsoft JhengHei UI Light"/>
                <a:cs typeface="Microsoft JhengHei UI Light"/>
              </a:rPr>
              <a:t> </a:t>
            </a:r>
            <a:r>
              <a:rPr sz="1789" spc="42" dirty="0">
                <a:latin typeface="Arial MT"/>
                <a:cs typeface="Arial MT"/>
              </a:rPr>
              <a:t>Windows</a:t>
            </a:r>
            <a:r>
              <a:rPr sz="1789" spc="49" dirty="0">
                <a:latin typeface="Arial MT"/>
                <a:cs typeface="Arial MT"/>
              </a:rPr>
              <a:t> </a:t>
            </a:r>
            <a:r>
              <a:rPr sz="1789" spc="3" dirty="0">
                <a:latin typeface="Microsoft JhengHei UI Light"/>
                <a:cs typeface="Microsoft JhengHei UI Light"/>
              </a:rPr>
              <a:t>电脑部署 </a:t>
            </a:r>
            <a:r>
              <a:rPr sz="1789" dirty="0">
                <a:latin typeface="Arial MT"/>
                <a:cs typeface="Arial MT"/>
              </a:rPr>
              <a:t>RWKV</a:t>
            </a:r>
            <a:r>
              <a:rPr sz="1789" spc="58" dirty="0">
                <a:latin typeface="Arial MT"/>
                <a:cs typeface="Arial MT"/>
              </a:rPr>
              <a:t> </a:t>
            </a:r>
            <a:r>
              <a:rPr sz="1789" spc="-12" dirty="0" err="1">
                <a:latin typeface="Microsoft JhengHei UI Light"/>
                <a:cs typeface="Microsoft JhengHei UI Light"/>
              </a:rPr>
              <a:t>运⾏库</a:t>
            </a:r>
            <a:endParaRPr lang="en-US" sz="1789" spc="-12" dirty="0">
              <a:latin typeface="Microsoft JhengHei UI Light"/>
              <a:cs typeface="Microsoft JhengHei UI Light"/>
            </a:endParaRPr>
          </a:p>
          <a:p>
            <a:pPr marL="175589" marR="170968" indent="119755">
              <a:lnSpc>
                <a:spcPct val="118900"/>
              </a:lnSpc>
              <a:spcBef>
                <a:spcPts val="1471"/>
              </a:spcBef>
            </a:pPr>
            <a:endParaRPr lang="en-US" sz="1789" spc="-12" dirty="0">
              <a:latin typeface="Microsoft JhengHei UI Light"/>
              <a:cs typeface="Microsoft JhengHei UI Light"/>
            </a:endParaRPr>
          </a:p>
          <a:p>
            <a:pPr marL="175589" marR="170968" indent="119755">
              <a:lnSpc>
                <a:spcPct val="118900"/>
              </a:lnSpc>
              <a:spcBef>
                <a:spcPts val="1471"/>
              </a:spcBef>
            </a:pPr>
            <a:endParaRPr lang="en-US" sz="1789" spc="-12" dirty="0">
              <a:latin typeface="Microsoft JhengHei UI Light"/>
              <a:cs typeface="Microsoft JhengHei UI Light"/>
            </a:endParaRPr>
          </a:p>
          <a:p>
            <a:pPr marL="175589" marR="170968" indent="119755">
              <a:lnSpc>
                <a:spcPct val="118900"/>
              </a:lnSpc>
              <a:spcBef>
                <a:spcPts val="1471"/>
              </a:spcBef>
            </a:pPr>
            <a:endParaRPr lang="en-US" sz="1789" spc="-12" dirty="0">
              <a:latin typeface="Microsoft JhengHei UI Light"/>
              <a:cs typeface="Microsoft JhengHei UI Light"/>
            </a:endParaRPr>
          </a:p>
          <a:p>
            <a:pPr marL="175589" marR="170968" indent="119755">
              <a:lnSpc>
                <a:spcPct val="118900"/>
              </a:lnSpc>
              <a:spcBef>
                <a:spcPts val="1471"/>
              </a:spcBef>
            </a:pPr>
            <a:endParaRPr lang="en-US" sz="1789" spc="-12" dirty="0">
              <a:latin typeface="Microsoft JhengHei UI Light"/>
              <a:cs typeface="Microsoft JhengHei UI Light"/>
            </a:endParaRPr>
          </a:p>
          <a:p>
            <a:pPr marL="175589" marR="170968" indent="119755">
              <a:lnSpc>
                <a:spcPct val="118900"/>
              </a:lnSpc>
              <a:spcBef>
                <a:spcPts val="1471"/>
              </a:spcBef>
            </a:pPr>
            <a:endParaRPr lang="en-US" sz="1789" spc="-12" dirty="0">
              <a:latin typeface="Microsoft JhengHei UI Light"/>
              <a:cs typeface="Microsoft JhengHei UI Light"/>
            </a:endParaRPr>
          </a:p>
          <a:p>
            <a:pPr marL="175589" marR="170968" indent="119755">
              <a:lnSpc>
                <a:spcPct val="118900"/>
              </a:lnSpc>
              <a:spcBef>
                <a:spcPts val="1471"/>
              </a:spcBef>
            </a:pPr>
            <a:endParaRPr sz="1789" dirty="0">
              <a:latin typeface="Microsoft JhengHei UI Light"/>
              <a:cs typeface="Microsoft JhengHei UI Ligh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6326" y="3916246"/>
            <a:ext cx="3284141" cy="235056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17129" y="1690101"/>
            <a:ext cx="6792924" cy="46937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  <a:tabLst>
                <a:tab pos="3972705" algn="l"/>
              </a:tabLst>
            </a:pPr>
            <a:r>
              <a:rPr sz="3002" spc="49" dirty="0">
                <a:latin typeface="Arial MT"/>
                <a:cs typeface="Arial MT"/>
              </a:rPr>
              <a:t>OpenAI</a:t>
            </a:r>
            <a:r>
              <a:rPr sz="3002" spc="-36" dirty="0">
                <a:latin typeface="Arial MT"/>
                <a:cs typeface="Arial MT"/>
              </a:rPr>
              <a:t> </a:t>
            </a:r>
            <a:r>
              <a:rPr sz="3002" spc="-109" dirty="0">
                <a:latin typeface="Microsoft JhengHei UI Light"/>
                <a:cs typeface="Microsoft JhengHei UI Light"/>
              </a:rPr>
              <a:t>邀请⼊</a:t>
            </a:r>
            <a:r>
              <a:rPr sz="3002" spc="-30" dirty="0">
                <a:latin typeface="Microsoft JhengHei UI Light"/>
                <a:cs typeface="Microsoft JhengHei UI Light"/>
              </a:rPr>
              <a:t>职</a:t>
            </a:r>
            <a:r>
              <a:rPr sz="3002" dirty="0">
                <a:latin typeface="Microsoft JhengHei UI Light"/>
                <a:cs typeface="Microsoft JhengHei UI Light"/>
              </a:rPr>
              <a:t>	</a:t>
            </a:r>
            <a:r>
              <a:rPr sz="3002" spc="-85" dirty="0">
                <a:latin typeface="Arial MT"/>
                <a:cs typeface="Arial MT"/>
              </a:rPr>
              <a:t>Linux</a:t>
            </a:r>
            <a:r>
              <a:rPr sz="3002" spc="-109" dirty="0">
                <a:latin typeface="Arial MT"/>
                <a:cs typeface="Arial MT"/>
              </a:rPr>
              <a:t> </a:t>
            </a:r>
            <a:r>
              <a:rPr lang="zh-CN" altLang="en-US" sz="3002" spc="-109" dirty="0">
                <a:latin typeface="Microsoft JhengHei UI Light"/>
                <a:cs typeface="Arial MT"/>
              </a:rPr>
              <a:t>基金</a:t>
            </a:r>
            <a:r>
              <a:rPr sz="3002" spc="-109" dirty="0" err="1">
                <a:latin typeface="Microsoft JhengHei UI Light"/>
                <a:cs typeface="Microsoft JhengHei UI Light"/>
              </a:rPr>
              <a:t>会孵</a:t>
            </a:r>
            <a:r>
              <a:rPr sz="3002" spc="-30" dirty="0" err="1">
                <a:latin typeface="Microsoft JhengHei UI Light"/>
                <a:cs typeface="Microsoft JhengHei UI Light"/>
              </a:rPr>
              <a:t>化</a:t>
            </a:r>
            <a:endParaRPr sz="3002" dirty="0">
              <a:latin typeface="Microsoft JhengHei UI Light"/>
              <a:cs typeface="Microsoft JhengHei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3514" y="2453806"/>
            <a:ext cx="3809829" cy="3937235"/>
          </a:xfrm>
          <a:prstGeom prst="rect">
            <a:avLst/>
          </a:prstGeom>
          <a:ln w="31412">
            <a:solidFill>
              <a:srgbClr val="6C6C6C"/>
            </a:solidFill>
          </a:ln>
        </p:spPr>
        <p:txBody>
          <a:bodyPr vert="horz" wrap="square" lIns="0" tIns="186756" rIns="0" bIns="0" rtlCol="0">
            <a:spAutoFit/>
          </a:bodyPr>
          <a:lstStyle/>
          <a:p>
            <a:pPr marL="540630" marR="368891" indent="-160957">
              <a:lnSpc>
                <a:spcPct val="118900"/>
              </a:lnSpc>
              <a:spcBef>
                <a:spcPts val="1471"/>
              </a:spcBef>
            </a:pPr>
            <a:r>
              <a:rPr sz="1789" spc="106" dirty="0">
                <a:latin typeface="Arial MT"/>
                <a:cs typeface="Arial MT"/>
              </a:rPr>
              <a:t>2023</a:t>
            </a:r>
            <a:r>
              <a:rPr sz="1789" dirty="0">
                <a:latin typeface="Microsoft JhengHei UI Light"/>
                <a:cs typeface="Microsoft JhengHei UI Light"/>
              </a:rPr>
              <a:t>年</a:t>
            </a:r>
            <a:r>
              <a:rPr sz="1789" spc="109" dirty="0">
                <a:latin typeface="Arial MT"/>
                <a:cs typeface="Arial MT"/>
              </a:rPr>
              <a:t>9</a:t>
            </a:r>
            <a:r>
              <a:rPr sz="1789" dirty="0">
                <a:latin typeface="Microsoft JhengHei UI Light"/>
                <a:cs typeface="Microsoft JhengHei UI Light"/>
              </a:rPr>
              <a:t>⽉，</a:t>
            </a:r>
            <a:r>
              <a:rPr sz="1789" dirty="0">
                <a:latin typeface="Arial MT"/>
                <a:cs typeface="Arial MT"/>
              </a:rPr>
              <a:t>RWKV </a:t>
            </a:r>
            <a:r>
              <a:rPr sz="1789" spc="-9" dirty="0">
                <a:latin typeface="Microsoft JhengHei UI Light"/>
                <a:cs typeface="Microsoft JhengHei UI Light"/>
              </a:rPr>
              <a:t>开源项⽬</a:t>
            </a:r>
            <a:r>
              <a:rPr sz="1789" spc="-6" dirty="0">
                <a:latin typeface="Microsoft JhengHei UI Light"/>
                <a:cs typeface="Microsoft JhengHei UI Light"/>
              </a:rPr>
              <a:t>加⼊ </a:t>
            </a:r>
            <a:r>
              <a:rPr sz="1789" dirty="0">
                <a:latin typeface="Arial MT"/>
                <a:cs typeface="Arial MT"/>
              </a:rPr>
              <a:t>Linux</a:t>
            </a:r>
            <a:r>
              <a:rPr sz="1789" spc="18" dirty="0">
                <a:latin typeface="Arial MT"/>
                <a:cs typeface="Arial MT"/>
              </a:rPr>
              <a:t> </a:t>
            </a:r>
            <a:r>
              <a:rPr sz="1789" spc="-6" dirty="0" err="1">
                <a:latin typeface="Microsoft JhengHei UI Light"/>
                <a:cs typeface="Microsoft JhengHei UI Light"/>
              </a:rPr>
              <a:t>开源基⾦会孵化</a:t>
            </a:r>
            <a:endParaRPr lang="en-US" sz="1789" spc="-6" dirty="0">
              <a:latin typeface="Microsoft JhengHei UI Light"/>
              <a:cs typeface="Microsoft JhengHei UI Light"/>
            </a:endParaRPr>
          </a:p>
          <a:p>
            <a:pPr marL="540630" marR="368891" indent="-160957">
              <a:lnSpc>
                <a:spcPct val="118900"/>
              </a:lnSpc>
              <a:spcBef>
                <a:spcPts val="1471"/>
              </a:spcBef>
            </a:pPr>
            <a:endParaRPr lang="en-US" sz="1789" spc="-6" dirty="0">
              <a:latin typeface="Microsoft JhengHei UI Light"/>
              <a:cs typeface="Microsoft JhengHei UI Light"/>
            </a:endParaRPr>
          </a:p>
          <a:p>
            <a:pPr marL="540630" marR="368891" indent="-160957">
              <a:lnSpc>
                <a:spcPct val="118900"/>
              </a:lnSpc>
              <a:spcBef>
                <a:spcPts val="1471"/>
              </a:spcBef>
            </a:pPr>
            <a:endParaRPr lang="en-US" sz="1789" spc="-6" dirty="0">
              <a:latin typeface="Microsoft JhengHei UI Light"/>
              <a:cs typeface="Microsoft JhengHei UI Light"/>
            </a:endParaRPr>
          </a:p>
          <a:p>
            <a:pPr marL="540630" marR="368891" indent="-160957">
              <a:lnSpc>
                <a:spcPct val="118900"/>
              </a:lnSpc>
              <a:spcBef>
                <a:spcPts val="1471"/>
              </a:spcBef>
            </a:pPr>
            <a:endParaRPr lang="en-US" sz="1789" spc="-6" dirty="0">
              <a:latin typeface="Microsoft JhengHei UI Light"/>
              <a:cs typeface="Microsoft JhengHei UI Light"/>
            </a:endParaRPr>
          </a:p>
          <a:p>
            <a:pPr marL="540630" marR="368891" indent="-160957">
              <a:lnSpc>
                <a:spcPct val="118900"/>
              </a:lnSpc>
              <a:spcBef>
                <a:spcPts val="1471"/>
              </a:spcBef>
            </a:pPr>
            <a:endParaRPr lang="en-US" sz="1789" spc="-6" dirty="0">
              <a:latin typeface="Microsoft JhengHei UI Light"/>
              <a:cs typeface="Microsoft JhengHei UI Light"/>
            </a:endParaRPr>
          </a:p>
          <a:p>
            <a:pPr marL="540630" marR="368891" indent="-160957">
              <a:lnSpc>
                <a:spcPct val="118900"/>
              </a:lnSpc>
              <a:spcBef>
                <a:spcPts val="1471"/>
              </a:spcBef>
            </a:pPr>
            <a:endParaRPr lang="en-US" sz="1789" spc="-6" dirty="0">
              <a:latin typeface="Microsoft JhengHei UI Light"/>
              <a:cs typeface="Microsoft JhengHei UI Light"/>
            </a:endParaRPr>
          </a:p>
          <a:p>
            <a:pPr marL="540630" marR="368891" indent="-160957">
              <a:lnSpc>
                <a:spcPct val="118900"/>
              </a:lnSpc>
              <a:spcBef>
                <a:spcPts val="1471"/>
              </a:spcBef>
            </a:pPr>
            <a:endParaRPr lang="en-US" sz="1789" spc="-6" dirty="0">
              <a:latin typeface="Microsoft JhengHei UI Light"/>
              <a:cs typeface="Microsoft JhengHei UI Ligh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917" y="3684831"/>
            <a:ext cx="3493045" cy="222694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20418" y="3916246"/>
            <a:ext cx="2975758" cy="2381897"/>
          </a:xfrm>
          <a:prstGeom prst="rect">
            <a:avLst/>
          </a:prstGeom>
        </p:spPr>
      </p:pic>
      <p:sp>
        <p:nvSpPr>
          <p:cNvPr id="16" name="标题 3">
            <a:extLst>
              <a:ext uri="{FF2B5EF4-FFF2-40B4-BE49-F238E27FC236}">
                <a16:creationId xmlns:a16="http://schemas.microsoft.com/office/drawing/2014/main" id="{6410236F-0498-3329-D5E7-7A4BAAF7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                                      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                                    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709CEA-1BC1-3913-71F5-8CE385B65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98" y="597777"/>
            <a:ext cx="11089585" cy="7498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影响：全球新架构研究，都在跟随 </a:t>
            </a:r>
            <a:r>
              <a:rPr lang="en-US" altLang="zh-CN" dirty="0"/>
              <a:t>RWKV</a:t>
            </a:r>
            <a:br>
              <a:rPr lang="en-US" altLang="zh-CN" dirty="0"/>
            </a:br>
            <a:r>
              <a:rPr lang="zh-CN" altLang="en-US" dirty="0"/>
              <a:t>自从</a:t>
            </a:r>
            <a:r>
              <a:rPr lang="en-US" altLang="zh-CN" dirty="0"/>
              <a:t> 2023 </a:t>
            </a:r>
            <a:r>
              <a:rPr lang="zh-CN" altLang="en-US" dirty="0"/>
              <a:t>年 </a:t>
            </a:r>
            <a:r>
              <a:rPr lang="en-US" altLang="zh-CN" dirty="0"/>
              <a:t>5</a:t>
            </a:r>
            <a:r>
              <a:rPr lang="zh-CN" altLang="en-US" dirty="0"/>
              <a:t>月份以来，全球在跟随 </a:t>
            </a:r>
            <a:r>
              <a:rPr lang="en-US" altLang="zh-CN" dirty="0"/>
              <a:t>RWKV </a:t>
            </a:r>
            <a:r>
              <a:rPr lang="zh-CN" altLang="en-US" dirty="0"/>
              <a:t>方向</a:t>
            </a:r>
            <a:endParaRPr lang="en-US" altLang="zh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C6559-BB6F-3FE2-2A07-68C95E722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" y="1744604"/>
            <a:ext cx="12196763" cy="4319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880FD5-1CDF-B7E2-501E-85F054F14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689" y="4719909"/>
            <a:ext cx="1980952" cy="11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RWKV </a:t>
            </a:r>
            <a:r>
              <a:rPr lang="zh-CN" altLang="en-US" dirty="0"/>
              <a:t>每代，都是新架构中效果最好的设计</a:t>
            </a:r>
            <a:endParaRPr lang="en-US" altLang="zh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9245F-A8E9-8DE3-25A3-8620ED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37340"/>
            <a:ext cx="12196763" cy="38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7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DF02C1-9705-8A8D-2087-BC36CC7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影响：</a:t>
            </a:r>
            <a:r>
              <a:rPr lang="en-US" altLang="zh-CN" sz="2800" dirty="0"/>
              <a:t>RWKV </a:t>
            </a:r>
            <a:r>
              <a:rPr lang="zh-CN" altLang="en-US" sz="2800" dirty="0"/>
              <a:t>生态发展迅速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91159E-F68D-1C8E-890B-6A15F552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" y="3832061"/>
            <a:ext cx="12196763" cy="2172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2FF894-76B9-E13B-3EBA-DE07DB268FEE}"/>
              </a:ext>
            </a:extLst>
          </p:cNvPr>
          <p:cNvGrpSpPr/>
          <p:nvPr/>
        </p:nvGrpSpPr>
        <p:grpSpPr>
          <a:xfrm>
            <a:off x="205291" y="2057983"/>
            <a:ext cx="11192414" cy="1697939"/>
            <a:chOff x="1121554" y="2931847"/>
            <a:chExt cx="17564429" cy="2761489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22B3939C-45DD-B79B-575E-D856E32D9ED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554" y="2949094"/>
              <a:ext cx="2726997" cy="2726997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504B3465-DE40-4A19-6242-D664D2968A9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1801" y="3376194"/>
              <a:ext cx="2466512" cy="1872796"/>
            </a:xfrm>
            <a:prstGeom prst="rect">
              <a:avLst/>
            </a:prstGeom>
          </p:spPr>
        </p:pic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042C59A5-8EA3-7296-EB4F-BA5A3DBDEAC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52040" y="3032199"/>
              <a:ext cx="2133943" cy="2560731"/>
            </a:xfrm>
            <a:prstGeom prst="rect">
              <a:avLst/>
            </a:prstGeom>
          </p:spPr>
        </p:pic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8E3451EA-B606-0E81-0F77-C171B4CFD63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6621" y="2931847"/>
              <a:ext cx="3324832" cy="2761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308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影响力：</a:t>
            </a:r>
            <a:r>
              <a:rPr lang="en-US" altLang="zh-CN" sz="2800" dirty="0"/>
              <a:t>RWKV </a:t>
            </a:r>
            <a:r>
              <a:rPr lang="zh-CN" altLang="en-US" sz="2800" dirty="0"/>
              <a:t>生态发展迅速</a:t>
            </a:r>
            <a:endParaRPr lang="zh-CN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4DB2C8-6DAD-FCB5-187B-0D3094C672D0}"/>
              </a:ext>
            </a:extLst>
          </p:cNvPr>
          <p:cNvGrpSpPr/>
          <p:nvPr/>
        </p:nvGrpSpPr>
        <p:grpSpPr>
          <a:xfrm>
            <a:off x="1150120" y="1591293"/>
            <a:ext cx="9870181" cy="4494537"/>
            <a:chOff x="3073878" y="2553189"/>
            <a:chExt cx="13956347" cy="7759802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6B21E83D-8A42-429A-AA02-68CAD207DEF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1899" y="2553189"/>
              <a:ext cx="5838326" cy="7759802"/>
            </a:xfrm>
            <a:prstGeom prst="rect">
              <a:avLst/>
            </a:prstGeom>
          </p:spPr>
        </p:pic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63F53CAD-73C8-88C0-9914-88F294D89E9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3878" y="2553189"/>
              <a:ext cx="7724289" cy="7759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00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D1CDA-A3C0-4512-24DC-3C5E25782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A7B06E-1A51-6E63-3692-8D0B740D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影响力：</a:t>
            </a:r>
            <a:r>
              <a:rPr lang="en-US" altLang="zh-CN" sz="2800" dirty="0"/>
              <a:t>RWKV </a:t>
            </a:r>
            <a:r>
              <a:rPr lang="zh-CN" altLang="en-US" sz="2800" dirty="0"/>
              <a:t>生态发展迅速</a:t>
            </a:r>
            <a:endParaRPr lang="zh-CN" alt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E7241BB-830F-E00D-0017-38A98CA1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31" y="1438488"/>
            <a:ext cx="11407005" cy="45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3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473C5-6D80-FD8C-BA55-1F37BCB9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B592D4-049E-EE87-070A-EDBB4C61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影响力：</a:t>
            </a:r>
            <a:r>
              <a:rPr lang="en-US" altLang="zh-CN" sz="2800" dirty="0"/>
              <a:t>RWKV </a:t>
            </a:r>
            <a:r>
              <a:rPr lang="zh-CN" altLang="en-US" sz="2800" dirty="0"/>
              <a:t>生态发展迅速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CD2042-BCD6-6CAA-E5AD-351F1814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2" y="1147604"/>
            <a:ext cx="11752490" cy="482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3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262063" y="900677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 </a:t>
            </a:r>
            <a:endParaRPr lang="zh-CN" altLang="en-US" sz="11500" dirty="0"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FBC0A99C-2874-1FF1-24CC-082D84044F14}"/>
              </a:ext>
            </a:extLst>
          </p:cNvPr>
          <p:cNvSpPr txBox="1"/>
          <p:nvPr/>
        </p:nvSpPr>
        <p:spPr>
          <a:xfrm>
            <a:off x="773460" y="3783155"/>
            <a:ext cx="11269683" cy="2435923"/>
          </a:xfrm>
          <a:prstGeom prst="rect">
            <a:avLst/>
          </a:prstGeom>
        </p:spPr>
        <p:txBody>
          <a:bodyPr vert="horz" wrap="square" lIns="0" tIns="748665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5895"/>
              </a:spcBef>
            </a:pPr>
            <a:r>
              <a:rPr sz="4000" spc="-265" dirty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⾯向未来的⾼效 </a:t>
            </a:r>
            <a:r>
              <a:rPr sz="4000" spc="245" dirty="0">
                <a:solidFill>
                  <a:srgbClr val="FFFFFF"/>
                </a:solidFill>
                <a:latin typeface="Arial MT"/>
                <a:cs typeface="Arial MT"/>
              </a:rPr>
              <a:t>AI</a:t>
            </a:r>
            <a:r>
              <a:rPr sz="40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000" spc="-305" dirty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⼤模型架构</a:t>
            </a:r>
            <a:endParaRPr sz="4000" dirty="0">
              <a:latin typeface="Microsoft JhengHei UI Light"/>
              <a:cs typeface="Microsoft JhengHei UI Light"/>
            </a:endParaRPr>
          </a:p>
          <a:p>
            <a:pPr marL="3175" algn="ctr">
              <a:lnSpc>
                <a:spcPct val="100000"/>
              </a:lnSpc>
              <a:spcBef>
                <a:spcPts val="3479"/>
              </a:spcBef>
            </a:pPr>
            <a:r>
              <a:rPr sz="4000" spc="-100" dirty="0">
                <a:solidFill>
                  <a:srgbClr val="6C6C6C"/>
                </a:solidFill>
                <a:latin typeface="Arial MT"/>
                <a:cs typeface="Arial MT"/>
              </a:rPr>
              <a:t>Next-</a:t>
            </a:r>
            <a:r>
              <a:rPr sz="4000" dirty="0">
                <a:solidFill>
                  <a:srgbClr val="6C6C6C"/>
                </a:solidFill>
                <a:latin typeface="Arial MT"/>
                <a:cs typeface="Arial MT"/>
              </a:rPr>
              <a:t>Gen</a:t>
            </a:r>
            <a:r>
              <a:rPr sz="4000" spc="-155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4000" spc="160" dirty="0">
                <a:solidFill>
                  <a:srgbClr val="6C6C6C"/>
                </a:solidFill>
                <a:latin typeface="Arial MT"/>
                <a:cs typeface="Arial MT"/>
              </a:rPr>
              <a:t>AI</a:t>
            </a:r>
            <a:r>
              <a:rPr sz="4000" spc="-155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4000" spc="-60" dirty="0">
                <a:solidFill>
                  <a:srgbClr val="6C6C6C"/>
                </a:solidFill>
                <a:latin typeface="Arial MT"/>
                <a:cs typeface="Arial MT"/>
              </a:rPr>
              <a:t>Architecture</a:t>
            </a:r>
            <a:r>
              <a:rPr sz="4000" spc="-155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4000" spc="1980" dirty="0">
                <a:solidFill>
                  <a:srgbClr val="6C6C6C"/>
                </a:solidFill>
                <a:latin typeface="Arial MT"/>
                <a:cs typeface="Arial MT"/>
              </a:rPr>
              <a:t>•</a:t>
            </a:r>
            <a:r>
              <a:rPr sz="4000" spc="-155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4000" spc="-90" dirty="0">
                <a:solidFill>
                  <a:srgbClr val="6C6C6C"/>
                </a:solidFill>
                <a:latin typeface="Arial MT"/>
                <a:cs typeface="Arial MT"/>
              </a:rPr>
              <a:t>Beyond</a:t>
            </a:r>
            <a:r>
              <a:rPr sz="4000" spc="-155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4000" spc="-85" dirty="0">
                <a:solidFill>
                  <a:srgbClr val="6C6C6C"/>
                </a:solidFill>
                <a:latin typeface="Arial MT"/>
                <a:cs typeface="Arial MT"/>
              </a:rPr>
              <a:t>Transformers</a:t>
            </a:r>
            <a:endParaRPr sz="4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9521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AAC00-F96C-2801-20BE-317A91A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RWKV </a:t>
            </a:r>
            <a:r>
              <a:rPr lang="zh-CN" altLang="en-US" dirty="0">
                <a:solidFill>
                  <a:srgbClr val="C00000"/>
                </a:solidFill>
              </a:rPr>
              <a:t>架构与模型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4DD68-274F-9C51-215D-122363E3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968"/>
            <a:ext cx="2632826" cy="2419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4AD2BD-32CA-B4E9-C0A7-EC6CA045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121" y="1904969"/>
            <a:ext cx="2507371" cy="24195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102019-2E35-FA3D-D91C-C0335F43F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788" y="1904969"/>
            <a:ext cx="3029571" cy="4298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753F68-7CEF-F3C3-5E88-10814A448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022" y="1904969"/>
            <a:ext cx="3016059" cy="4298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A87DE4-4277-5BFC-AF3F-1B4C4B057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24" y="1234816"/>
            <a:ext cx="10972800" cy="6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</a:t>
            </a:r>
            <a:r>
              <a:rPr lang="zh-CN" altLang="en-US" dirty="0"/>
              <a:t> 技术落地</a:t>
            </a:r>
            <a:endParaRPr lang="zh-CN" altLang="en-US" dirty="0"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18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53" y="638918"/>
            <a:ext cx="10963473" cy="589190"/>
          </a:xfrm>
        </p:spPr>
        <p:txBody>
          <a:bodyPr/>
          <a:lstStyle/>
          <a:p>
            <a:r>
              <a:rPr lang="zh-CN" altLang="en-US" sz="2800" dirty="0"/>
              <a:t>端侧模型：与国际芯片巨头合作</a:t>
            </a:r>
            <a:br>
              <a:rPr lang="zh-CN" altLang="en-US" sz="2800" dirty="0"/>
            </a:br>
            <a:endParaRPr lang="zh-CN" alt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0FCA2-67CE-52F4-9251-4856A8F1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5767"/>
            <a:ext cx="12196763" cy="786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2008-74B5-504F-423E-F0895C42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731491"/>
            <a:ext cx="12196763" cy="1043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E941C2-890F-A806-02B6-7088E7CE6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33" y="1881913"/>
            <a:ext cx="2561905" cy="742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3C9D58-637C-4C16-15DE-200A0F09F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" y="4082805"/>
            <a:ext cx="12196763" cy="23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1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端侧模型：</a:t>
            </a:r>
            <a:r>
              <a:rPr lang="en-US" altLang="zh-CN" sz="2800" dirty="0"/>
              <a:t>AI PC</a:t>
            </a:r>
            <a:endParaRPr lang="zh-CN" altLang="en-US" dirty="0"/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291D2C6A-CA9C-D7B7-5D30-ACBB6DDDC1B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431" y="2515821"/>
            <a:ext cx="5001165" cy="4074983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2E7EBF29-B7C0-1384-D1E5-1D9F5F40B952}"/>
              </a:ext>
            </a:extLst>
          </p:cNvPr>
          <p:cNvSpPr txBox="1"/>
          <p:nvPr/>
        </p:nvSpPr>
        <p:spPr>
          <a:xfrm>
            <a:off x="1044357" y="1329143"/>
            <a:ext cx="8860790" cy="926536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2400" spc="170" dirty="0">
                <a:latin typeface="Arial MT"/>
                <a:cs typeface="Arial MT"/>
              </a:rPr>
              <a:t>2024</a:t>
            </a:r>
            <a:r>
              <a:rPr sz="2400" spc="100" dirty="0">
                <a:latin typeface="Arial MT"/>
                <a:cs typeface="Arial MT"/>
              </a:rPr>
              <a:t> </a:t>
            </a:r>
            <a:r>
              <a:rPr sz="2400" spc="20" dirty="0">
                <a:latin typeface="Microsoft JhengHei UI Light"/>
                <a:cs typeface="Microsoft JhengHei UI Light"/>
              </a:rPr>
              <a:t>年 </a:t>
            </a:r>
            <a:r>
              <a:rPr sz="2400" spc="180" dirty="0">
                <a:latin typeface="Arial MT"/>
                <a:cs typeface="Arial MT"/>
              </a:rPr>
              <a:t>8</a:t>
            </a:r>
            <a:r>
              <a:rPr sz="2400" spc="100" dirty="0">
                <a:latin typeface="Arial MT"/>
                <a:cs typeface="Arial MT"/>
              </a:rPr>
              <a:t> </a:t>
            </a:r>
            <a:r>
              <a:rPr sz="2400" spc="-50" dirty="0">
                <a:latin typeface="Microsoft JhengHei UI Light"/>
                <a:cs typeface="Microsoft JhengHei UI Light"/>
              </a:rPr>
              <a:t>⽉</a:t>
            </a:r>
            <a:endParaRPr sz="2400" dirty="0">
              <a:latin typeface="Microsoft JhengHei UI Light"/>
              <a:cs typeface="Microsoft JhengHei UI Light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Microsoft JhengHei UI Light"/>
                <a:cs typeface="Microsoft JhengHei UI Light"/>
              </a:rPr>
              <a:t>微软在全球数亿台 </a:t>
            </a:r>
            <a:r>
              <a:rPr sz="2400" spc="70" dirty="0">
                <a:latin typeface="Arial MT"/>
                <a:cs typeface="Arial MT"/>
              </a:rPr>
              <a:t>Windows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sz="2400" spc="5" dirty="0">
                <a:latin typeface="Microsoft JhengHei UI Light"/>
                <a:cs typeface="Microsoft JhengHei UI Light"/>
              </a:rPr>
              <a:t>电脑部署 </a:t>
            </a:r>
            <a:r>
              <a:rPr sz="2400" dirty="0">
                <a:latin typeface="Arial MT"/>
                <a:cs typeface="Arial MT"/>
              </a:rPr>
              <a:t>RWKV</a:t>
            </a:r>
            <a:r>
              <a:rPr sz="2400" spc="95" dirty="0">
                <a:latin typeface="Arial MT"/>
                <a:cs typeface="Arial MT"/>
              </a:rPr>
              <a:t> </a:t>
            </a:r>
            <a:r>
              <a:rPr lang="zh-CN" altLang="en-US" sz="2400" spc="-20" dirty="0">
                <a:latin typeface="Microsoft JhengHei UI Light"/>
                <a:cs typeface="Microsoft JhengHei UI Light"/>
              </a:rPr>
              <a:t>运行</a:t>
            </a:r>
            <a:r>
              <a:rPr sz="2400" spc="-20" dirty="0">
                <a:latin typeface="Microsoft JhengHei UI Light"/>
                <a:cs typeface="Microsoft JhengHei UI Light"/>
              </a:rPr>
              <a:t>库</a:t>
            </a:r>
            <a:endParaRPr sz="2400" dirty="0">
              <a:latin typeface="Microsoft JhengHei UI Light"/>
              <a:cs typeface="Microsoft JhengHei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243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358A3-966D-BA05-A2D3-E86BB27E3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D80015-D5B2-3C1E-D546-6EC1713A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端侧模型：</a:t>
            </a:r>
            <a:r>
              <a:rPr lang="en-US" altLang="zh-CN" sz="2800" dirty="0"/>
              <a:t>AI Phone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B4E23859-297C-0E60-C7CC-10B8383D0CC5}"/>
              </a:ext>
            </a:extLst>
          </p:cNvPr>
          <p:cNvSpPr txBox="1"/>
          <p:nvPr/>
        </p:nvSpPr>
        <p:spPr>
          <a:xfrm>
            <a:off x="1400617" y="1459772"/>
            <a:ext cx="8860790" cy="467436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lang="zh-CN" altLang="en-US" sz="2400" spc="170" dirty="0">
                <a:latin typeface="+mn-ea"/>
                <a:cs typeface="Arial MT"/>
              </a:rPr>
              <a:t>某家厂商已用 </a:t>
            </a:r>
            <a:r>
              <a:rPr lang="en-US" altLang="zh-CN" sz="2400" spc="170" dirty="0">
                <a:latin typeface="+mn-ea"/>
                <a:cs typeface="Arial MT"/>
              </a:rPr>
              <a:t>RWKV-7 </a:t>
            </a:r>
            <a:r>
              <a:rPr lang="zh-CN" altLang="en-US" sz="2400" spc="170" dirty="0">
                <a:latin typeface="+mn-ea"/>
                <a:cs typeface="Arial MT"/>
              </a:rPr>
              <a:t>训练模型还有 </a:t>
            </a:r>
            <a:r>
              <a:rPr lang="en-US" altLang="zh-CN" sz="2400" spc="170" dirty="0">
                <a:latin typeface="+mn-ea"/>
                <a:cs typeface="Arial MT"/>
              </a:rPr>
              <a:t>2 </a:t>
            </a:r>
            <a:r>
              <a:rPr lang="zh-CN" altLang="en-US" sz="2400" spc="170" dirty="0">
                <a:latin typeface="+mn-ea"/>
                <a:cs typeface="Arial MT"/>
              </a:rPr>
              <a:t>家厂商正在试用</a:t>
            </a:r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8446111D-1D75-5840-DEA8-968E5EEF75A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5070" y="2239376"/>
            <a:ext cx="7517080" cy="37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端侧模型：机器人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355929"/>
            <a:ext cx="11322943" cy="4994910"/>
          </a:xfrm>
        </p:spPr>
        <p:txBody>
          <a:bodyPr anchor="t"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dirty="0">
                <a:solidFill>
                  <a:schemeClr val="tx1"/>
                </a:solidFill>
                <a:latin typeface="Microsoft JhengHei UI Light"/>
                <a:cs typeface="Microsoft JhengHei UI Light"/>
              </a:rPr>
              <a:t>基于 </a:t>
            </a:r>
            <a:r>
              <a:rPr lang="en-US" altLang="zh-CN" spc="-60" dirty="0">
                <a:solidFill>
                  <a:schemeClr val="tx1"/>
                </a:solidFill>
                <a:latin typeface="Arial MT"/>
                <a:cs typeface="Arial MT"/>
              </a:rPr>
              <a:t>RWKV-</a:t>
            </a:r>
            <a:r>
              <a:rPr lang="en-US" altLang="zh-CN" dirty="0">
                <a:solidFill>
                  <a:schemeClr val="tx1"/>
                </a:solidFill>
                <a:latin typeface="Arial MT"/>
                <a:cs typeface="Arial MT"/>
              </a:rPr>
              <a:t>7</a:t>
            </a:r>
            <a:r>
              <a:rPr lang="zh-CN" altLang="en-US" spc="80" dirty="0">
                <a:solidFill>
                  <a:schemeClr val="tx1"/>
                </a:solidFill>
                <a:latin typeface="Arial MT"/>
                <a:cs typeface="Arial MT"/>
              </a:rPr>
              <a:t> </a:t>
            </a:r>
            <a:r>
              <a:rPr lang="zh-CN" altLang="en-US" spc="-10" dirty="0">
                <a:solidFill>
                  <a:schemeClr val="tx1"/>
                </a:solidFill>
                <a:latin typeface="Microsoft JhengHei UI Light"/>
                <a:cs typeface="Microsoft JhengHei UI Light"/>
              </a:rPr>
              <a:t>的具身智能⼤脑                                   </a:t>
            </a:r>
            <a:r>
              <a:rPr lang="zh-CN" altLang="en-US" dirty="0">
                <a:solidFill>
                  <a:schemeClr val="tx1"/>
                </a:solidFill>
                <a:latin typeface="Microsoft JhengHei UI Light"/>
                <a:cs typeface="Microsoft JhengHei UI Light"/>
              </a:rPr>
              <a:t>地瓜机器人开发套件支持 </a:t>
            </a:r>
            <a:r>
              <a:rPr lang="en-US" altLang="zh-CN" spc="-20" dirty="0">
                <a:solidFill>
                  <a:schemeClr val="tx1"/>
                </a:solidFill>
                <a:latin typeface="Arial MT"/>
                <a:cs typeface="Arial MT"/>
              </a:rPr>
              <a:t>RWKV</a:t>
            </a:r>
            <a:endParaRPr lang="zh-CN" altLang="en-US" dirty="0">
              <a:solidFill>
                <a:schemeClr val="tx1"/>
              </a:solidFill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zh-CN" altLang="en-US" dirty="0">
              <a:solidFill>
                <a:schemeClr val="tx1"/>
              </a:solidFill>
              <a:latin typeface="Microsoft JhengHei UI Light"/>
              <a:cs typeface="Microsoft JhengHei UI Light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13C0B75D-93F7-367B-DF8C-DB2AD05015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22" y="2063083"/>
            <a:ext cx="4335233" cy="4040834"/>
          </a:xfrm>
          <a:prstGeom prst="rect">
            <a:avLst/>
          </a:prstGeom>
        </p:spPr>
      </p:pic>
      <p:pic>
        <p:nvPicPr>
          <p:cNvPr id="7" name="object 9">
            <a:extLst>
              <a:ext uri="{FF2B5EF4-FFF2-40B4-BE49-F238E27FC236}">
                <a16:creationId xmlns:a16="http://schemas.microsoft.com/office/drawing/2014/main" id="{D23A5547-EE24-501D-75DA-C1C683D357A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9623" y="2063083"/>
            <a:ext cx="4144086" cy="40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端侧模型：发电功率预测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55929"/>
            <a:ext cx="10963473" cy="4994910"/>
          </a:xfrm>
        </p:spPr>
        <p:txBody>
          <a:bodyPr anchor="t"/>
          <a:lstStyle/>
          <a:p>
            <a:r>
              <a:rPr lang="zh-CN" altLang="en-US" dirty="0"/>
              <a:t>基于 </a:t>
            </a:r>
            <a:r>
              <a:rPr lang="en-US" altLang="zh-CN" dirty="0"/>
              <a:t>RWKV-7 </a:t>
            </a:r>
            <a:r>
              <a:rPr lang="zh-CN" altLang="en-US" dirty="0"/>
              <a:t>的时序预测模型  预测⻛⼒光伏的发电功率、新型储能等</a:t>
            </a:r>
          </a:p>
        </p:txBody>
      </p:sp>
      <p:grpSp>
        <p:nvGrpSpPr>
          <p:cNvPr id="2" name="object 6">
            <a:extLst>
              <a:ext uri="{FF2B5EF4-FFF2-40B4-BE49-F238E27FC236}">
                <a16:creationId xmlns:a16="http://schemas.microsoft.com/office/drawing/2014/main" id="{EA9AC28E-10C1-AF6F-FA3D-E5314202249E}"/>
              </a:ext>
            </a:extLst>
          </p:cNvPr>
          <p:cNvGrpSpPr/>
          <p:nvPr/>
        </p:nvGrpSpPr>
        <p:grpSpPr>
          <a:xfrm>
            <a:off x="4010698" y="2226885"/>
            <a:ext cx="4135775" cy="3912658"/>
            <a:chOff x="7157661" y="4374061"/>
            <a:chExt cx="5789295" cy="5778500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E88D20C2-29C6-F817-2EE1-D438C09B5B5C}"/>
                </a:ext>
              </a:extLst>
            </p:cNvPr>
            <p:cNvSpPr/>
            <p:nvPr/>
          </p:nvSpPr>
          <p:spPr>
            <a:xfrm>
              <a:off x="7157661" y="4374061"/>
              <a:ext cx="5789295" cy="5778500"/>
            </a:xfrm>
            <a:custGeom>
              <a:avLst/>
              <a:gdLst/>
              <a:ahLst/>
              <a:cxnLst/>
              <a:rect l="l" t="t" r="r" b="b"/>
              <a:pathLst>
                <a:path w="5789295" h="5778500">
                  <a:moveTo>
                    <a:pt x="3185804" y="5765800"/>
                  </a:moveTo>
                  <a:lnTo>
                    <a:pt x="2602970" y="5765800"/>
                  </a:lnTo>
                  <a:lnTo>
                    <a:pt x="2647708" y="5778500"/>
                  </a:lnTo>
                  <a:lnTo>
                    <a:pt x="3141066" y="5778500"/>
                  </a:lnTo>
                  <a:lnTo>
                    <a:pt x="3185804" y="5765800"/>
                  </a:lnTo>
                  <a:close/>
                </a:path>
                <a:path w="5789295" h="5778500">
                  <a:moveTo>
                    <a:pt x="3319644" y="5753100"/>
                  </a:moveTo>
                  <a:lnTo>
                    <a:pt x="2469130" y="5753100"/>
                  </a:lnTo>
                  <a:lnTo>
                    <a:pt x="2513672" y="5765800"/>
                  </a:lnTo>
                  <a:lnTo>
                    <a:pt x="3275102" y="5765800"/>
                  </a:lnTo>
                  <a:lnTo>
                    <a:pt x="3319644" y="5753100"/>
                  </a:lnTo>
                  <a:close/>
                </a:path>
                <a:path w="5789295" h="5778500">
                  <a:moveTo>
                    <a:pt x="3452742" y="5727700"/>
                  </a:moveTo>
                  <a:lnTo>
                    <a:pt x="2336032" y="5727700"/>
                  </a:lnTo>
                  <a:lnTo>
                    <a:pt x="2424670" y="5753100"/>
                  </a:lnTo>
                  <a:lnTo>
                    <a:pt x="3364104" y="5753100"/>
                  </a:lnTo>
                  <a:lnTo>
                    <a:pt x="3452742" y="5727700"/>
                  </a:lnTo>
                  <a:close/>
                </a:path>
                <a:path w="5789295" h="5778500">
                  <a:moveTo>
                    <a:pt x="3540945" y="63500"/>
                  </a:moveTo>
                  <a:lnTo>
                    <a:pt x="2247829" y="63500"/>
                  </a:lnTo>
                  <a:lnTo>
                    <a:pt x="1900748" y="165100"/>
                  </a:lnTo>
                  <a:lnTo>
                    <a:pt x="1858152" y="190500"/>
                  </a:lnTo>
                  <a:lnTo>
                    <a:pt x="1773579" y="215900"/>
                  </a:lnTo>
                  <a:lnTo>
                    <a:pt x="1731621" y="241300"/>
                  </a:lnTo>
                  <a:lnTo>
                    <a:pt x="1689892" y="254000"/>
                  </a:lnTo>
                  <a:lnTo>
                    <a:pt x="1648403" y="279400"/>
                  </a:lnTo>
                  <a:lnTo>
                    <a:pt x="1607161" y="292100"/>
                  </a:lnTo>
                  <a:lnTo>
                    <a:pt x="1525455" y="342900"/>
                  </a:lnTo>
                  <a:lnTo>
                    <a:pt x="1485008" y="355600"/>
                  </a:lnTo>
                  <a:lnTo>
                    <a:pt x="1444843" y="381000"/>
                  </a:lnTo>
                  <a:lnTo>
                    <a:pt x="1287180" y="482600"/>
                  </a:lnTo>
                  <a:lnTo>
                    <a:pt x="1172323" y="558800"/>
                  </a:lnTo>
                  <a:lnTo>
                    <a:pt x="1134729" y="596900"/>
                  </a:lnTo>
                  <a:lnTo>
                    <a:pt x="1060632" y="647700"/>
                  </a:lnTo>
                  <a:lnTo>
                    <a:pt x="1024145" y="685800"/>
                  </a:lnTo>
                  <a:lnTo>
                    <a:pt x="988045" y="711200"/>
                  </a:lnTo>
                  <a:lnTo>
                    <a:pt x="952341" y="749300"/>
                  </a:lnTo>
                  <a:lnTo>
                    <a:pt x="917040" y="774700"/>
                  </a:lnTo>
                  <a:lnTo>
                    <a:pt x="882152" y="812800"/>
                  </a:lnTo>
                  <a:lnTo>
                    <a:pt x="847685" y="838200"/>
                  </a:lnTo>
                  <a:lnTo>
                    <a:pt x="813777" y="876300"/>
                  </a:lnTo>
                  <a:lnTo>
                    <a:pt x="780562" y="914400"/>
                  </a:lnTo>
                  <a:lnTo>
                    <a:pt x="748039" y="952500"/>
                  </a:lnTo>
                  <a:lnTo>
                    <a:pt x="716207" y="977900"/>
                  </a:lnTo>
                  <a:lnTo>
                    <a:pt x="685068" y="1016000"/>
                  </a:lnTo>
                  <a:lnTo>
                    <a:pt x="654620" y="1054100"/>
                  </a:lnTo>
                  <a:lnTo>
                    <a:pt x="624865" y="1092200"/>
                  </a:lnTo>
                  <a:lnTo>
                    <a:pt x="595801" y="1130300"/>
                  </a:lnTo>
                  <a:lnTo>
                    <a:pt x="567430" y="1168400"/>
                  </a:lnTo>
                  <a:lnTo>
                    <a:pt x="539750" y="1206500"/>
                  </a:lnTo>
                  <a:lnTo>
                    <a:pt x="512763" y="1244600"/>
                  </a:lnTo>
                  <a:lnTo>
                    <a:pt x="486467" y="1282700"/>
                  </a:lnTo>
                  <a:lnTo>
                    <a:pt x="460864" y="1320800"/>
                  </a:lnTo>
                  <a:lnTo>
                    <a:pt x="435952" y="1358900"/>
                  </a:lnTo>
                  <a:lnTo>
                    <a:pt x="411732" y="1397000"/>
                  </a:lnTo>
                  <a:lnTo>
                    <a:pt x="388205" y="1435100"/>
                  </a:lnTo>
                  <a:lnTo>
                    <a:pt x="365369" y="1485900"/>
                  </a:lnTo>
                  <a:lnTo>
                    <a:pt x="343226" y="1524000"/>
                  </a:lnTo>
                  <a:lnTo>
                    <a:pt x="321774" y="1562100"/>
                  </a:lnTo>
                  <a:lnTo>
                    <a:pt x="301014" y="1600200"/>
                  </a:lnTo>
                  <a:lnTo>
                    <a:pt x="280947" y="1638300"/>
                  </a:lnTo>
                  <a:lnTo>
                    <a:pt x="261571" y="1689100"/>
                  </a:lnTo>
                  <a:lnTo>
                    <a:pt x="242887" y="1727200"/>
                  </a:lnTo>
                  <a:lnTo>
                    <a:pt x="224896" y="1765300"/>
                  </a:lnTo>
                  <a:lnTo>
                    <a:pt x="207596" y="1816100"/>
                  </a:lnTo>
                  <a:lnTo>
                    <a:pt x="190988" y="1854200"/>
                  </a:lnTo>
                  <a:lnTo>
                    <a:pt x="175072" y="1892300"/>
                  </a:lnTo>
                  <a:lnTo>
                    <a:pt x="159849" y="1943100"/>
                  </a:lnTo>
                  <a:lnTo>
                    <a:pt x="145317" y="1981200"/>
                  </a:lnTo>
                  <a:lnTo>
                    <a:pt x="131477" y="2032000"/>
                  </a:lnTo>
                  <a:lnTo>
                    <a:pt x="118329" y="2070100"/>
                  </a:lnTo>
                  <a:lnTo>
                    <a:pt x="105874" y="2108200"/>
                  </a:lnTo>
                  <a:lnTo>
                    <a:pt x="94110" y="2159000"/>
                  </a:lnTo>
                  <a:lnTo>
                    <a:pt x="83038" y="2197100"/>
                  </a:lnTo>
                  <a:lnTo>
                    <a:pt x="72658" y="2247900"/>
                  </a:lnTo>
                  <a:lnTo>
                    <a:pt x="62970" y="2286000"/>
                  </a:lnTo>
                  <a:lnTo>
                    <a:pt x="53975" y="2336800"/>
                  </a:lnTo>
                  <a:lnTo>
                    <a:pt x="45671" y="2374900"/>
                  </a:lnTo>
                  <a:lnTo>
                    <a:pt x="38059" y="2425700"/>
                  </a:lnTo>
                  <a:lnTo>
                    <a:pt x="31139" y="2463800"/>
                  </a:lnTo>
                  <a:lnTo>
                    <a:pt x="24911" y="2514600"/>
                  </a:lnTo>
                  <a:lnTo>
                    <a:pt x="19375" y="2552700"/>
                  </a:lnTo>
                  <a:lnTo>
                    <a:pt x="14531" y="2603500"/>
                  </a:lnTo>
                  <a:lnTo>
                    <a:pt x="10379" y="2641600"/>
                  </a:lnTo>
                  <a:lnTo>
                    <a:pt x="6919" y="2692400"/>
                  </a:lnTo>
                  <a:lnTo>
                    <a:pt x="4151" y="2730500"/>
                  </a:lnTo>
                  <a:lnTo>
                    <a:pt x="2075" y="2781300"/>
                  </a:lnTo>
                  <a:lnTo>
                    <a:pt x="691" y="2819400"/>
                  </a:lnTo>
                  <a:lnTo>
                    <a:pt x="0" y="2870200"/>
                  </a:lnTo>
                  <a:lnTo>
                    <a:pt x="0" y="2908300"/>
                  </a:lnTo>
                  <a:lnTo>
                    <a:pt x="691" y="2959100"/>
                  </a:lnTo>
                  <a:lnTo>
                    <a:pt x="2075" y="2997200"/>
                  </a:lnTo>
                  <a:lnTo>
                    <a:pt x="4151" y="3048000"/>
                  </a:lnTo>
                  <a:lnTo>
                    <a:pt x="6919" y="3086100"/>
                  </a:lnTo>
                  <a:lnTo>
                    <a:pt x="10379" y="3136900"/>
                  </a:lnTo>
                  <a:lnTo>
                    <a:pt x="14531" y="3187700"/>
                  </a:lnTo>
                  <a:lnTo>
                    <a:pt x="19375" y="3225800"/>
                  </a:lnTo>
                  <a:lnTo>
                    <a:pt x="24911" y="3276600"/>
                  </a:lnTo>
                  <a:lnTo>
                    <a:pt x="31139" y="3314700"/>
                  </a:lnTo>
                  <a:lnTo>
                    <a:pt x="38059" y="3365500"/>
                  </a:lnTo>
                  <a:lnTo>
                    <a:pt x="45671" y="3403600"/>
                  </a:lnTo>
                  <a:lnTo>
                    <a:pt x="53975" y="3454400"/>
                  </a:lnTo>
                  <a:lnTo>
                    <a:pt x="62970" y="3492500"/>
                  </a:lnTo>
                  <a:lnTo>
                    <a:pt x="72658" y="3543300"/>
                  </a:lnTo>
                  <a:lnTo>
                    <a:pt x="83038" y="3581400"/>
                  </a:lnTo>
                  <a:lnTo>
                    <a:pt x="94110" y="3619500"/>
                  </a:lnTo>
                  <a:lnTo>
                    <a:pt x="105874" y="3670300"/>
                  </a:lnTo>
                  <a:lnTo>
                    <a:pt x="118329" y="3708400"/>
                  </a:lnTo>
                  <a:lnTo>
                    <a:pt x="131477" y="3759200"/>
                  </a:lnTo>
                  <a:lnTo>
                    <a:pt x="145317" y="3797300"/>
                  </a:lnTo>
                  <a:lnTo>
                    <a:pt x="159849" y="3835400"/>
                  </a:lnTo>
                  <a:lnTo>
                    <a:pt x="175072" y="3886200"/>
                  </a:lnTo>
                  <a:lnTo>
                    <a:pt x="190988" y="3924300"/>
                  </a:lnTo>
                  <a:lnTo>
                    <a:pt x="207596" y="3975100"/>
                  </a:lnTo>
                  <a:lnTo>
                    <a:pt x="224896" y="4013200"/>
                  </a:lnTo>
                  <a:lnTo>
                    <a:pt x="242887" y="4051300"/>
                  </a:lnTo>
                  <a:lnTo>
                    <a:pt x="261571" y="4089400"/>
                  </a:lnTo>
                  <a:lnTo>
                    <a:pt x="280947" y="4140200"/>
                  </a:lnTo>
                  <a:lnTo>
                    <a:pt x="301014" y="4178300"/>
                  </a:lnTo>
                  <a:lnTo>
                    <a:pt x="321774" y="4216400"/>
                  </a:lnTo>
                  <a:lnTo>
                    <a:pt x="343226" y="4254500"/>
                  </a:lnTo>
                  <a:lnTo>
                    <a:pt x="365369" y="4305300"/>
                  </a:lnTo>
                  <a:lnTo>
                    <a:pt x="388205" y="4343400"/>
                  </a:lnTo>
                  <a:lnTo>
                    <a:pt x="411732" y="4381500"/>
                  </a:lnTo>
                  <a:lnTo>
                    <a:pt x="435952" y="4419600"/>
                  </a:lnTo>
                  <a:lnTo>
                    <a:pt x="460864" y="4457700"/>
                  </a:lnTo>
                  <a:lnTo>
                    <a:pt x="486467" y="4495800"/>
                  </a:lnTo>
                  <a:lnTo>
                    <a:pt x="512763" y="4533900"/>
                  </a:lnTo>
                  <a:lnTo>
                    <a:pt x="539750" y="4572000"/>
                  </a:lnTo>
                  <a:lnTo>
                    <a:pt x="567430" y="4610100"/>
                  </a:lnTo>
                  <a:lnTo>
                    <a:pt x="595801" y="4648200"/>
                  </a:lnTo>
                  <a:lnTo>
                    <a:pt x="624865" y="4686300"/>
                  </a:lnTo>
                  <a:lnTo>
                    <a:pt x="654620" y="4724400"/>
                  </a:lnTo>
                  <a:lnTo>
                    <a:pt x="685068" y="4762500"/>
                  </a:lnTo>
                  <a:lnTo>
                    <a:pt x="716207" y="4800600"/>
                  </a:lnTo>
                  <a:lnTo>
                    <a:pt x="748039" y="4838700"/>
                  </a:lnTo>
                  <a:lnTo>
                    <a:pt x="780562" y="4864100"/>
                  </a:lnTo>
                  <a:lnTo>
                    <a:pt x="813777" y="4902200"/>
                  </a:lnTo>
                  <a:lnTo>
                    <a:pt x="847685" y="4940300"/>
                  </a:lnTo>
                  <a:lnTo>
                    <a:pt x="882152" y="4965700"/>
                  </a:lnTo>
                  <a:lnTo>
                    <a:pt x="917040" y="5003800"/>
                  </a:lnTo>
                  <a:lnTo>
                    <a:pt x="952341" y="5041900"/>
                  </a:lnTo>
                  <a:lnTo>
                    <a:pt x="988045" y="5067300"/>
                  </a:lnTo>
                  <a:lnTo>
                    <a:pt x="1024145" y="5105400"/>
                  </a:lnTo>
                  <a:lnTo>
                    <a:pt x="1097496" y="5156200"/>
                  </a:lnTo>
                  <a:lnTo>
                    <a:pt x="1134729" y="5194300"/>
                  </a:lnTo>
                  <a:lnTo>
                    <a:pt x="1210269" y="5245100"/>
                  </a:lnTo>
                  <a:lnTo>
                    <a:pt x="1326129" y="5321300"/>
                  </a:lnTo>
                  <a:lnTo>
                    <a:pt x="1485008" y="5422900"/>
                  </a:lnTo>
                  <a:lnTo>
                    <a:pt x="1525455" y="5435600"/>
                  </a:lnTo>
                  <a:lnTo>
                    <a:pt x="1607161" y="5486400"/>
                  </a:lnTo>
                  <a:lnTo>
                    <a:pt x="1648403" y="5499100"/>
                  </a:lnTo>
                  <a:lnTo>
                    <a:pt x="1689892" y="5524500"/>
                  </a:lnTo>
                  <a:lnTo>
                    <a:pt x="1731621" y="5537200"/>
                  </a:lnTo>
                  <a:lnTo>
                    <a:pt x="1773579" y="5562600"/>
                  </a:lnTo>
                  <a:lnTo>
                    <a:pt x="1858152" y="5588000"/>
                  </a:lnTo>
                  <a:lnTo>
                    <a:pt x="1900748" y="5613400"/>
                  </a:lnTo>
                  <a:lnTo>
                    <a:pt x="2291872" y="5727700"/>
                  </a:lnTo>
                  <a:lnTo>
                    <a:pt x="3496902" y="5727700"/>
                  </a:lnTo>
                  <a:lnTo>
                    <a:pt x="3888026" y="5613400"/>
                  </a:lnTo>
                  <a:lnTo>
                    <a:pt x="3930623" y="5588000"/>
                  </a:lnTo>
                  <a:lnTo>
                    <a:pt x="4015195" y="5562600"/>
                  </a:lnTo>
                  <a:lnTo>
                    <a:pt x="4057154" y="5537200"/>
                  </a:lnTo>
                  <a:lnTo>
                    <a:pt x="4098882" y="5524500"/>
                  </a:lnTo>
                  <a:lnTo>
                    <a:pt x="4140371" y="5499100"/>
                  </a:lnTo>
                  <a:lnTo>
                    <a:pt x="4181613" y="5486400"/>
                  </a:lnTo>
                  <a:lnTo>
                    <a:pt x="4263320" y="5435600"/>
                  </a:lnTo>
                  <a:lnTo>
                    <a:pt x="4303767" y="5422900"/>
                  </a:lnTo>
                  <a:lnTo>
                    <a:pt x="4462645" y="5321300"/>
                  </a:lnTo>
                  <a:lnTo>
                    <a:pt x="4578506" y="5245100"/>
                  </a:lnTo>
                  <a:lnTo>
                    <a:pt x="4654045" y="5194300"/>
                  </a:lnTo>
                  <a:lnTo>
                    <a:pt x="4691279" y="5156200"/>
                  </a:lnTo>
                  <a:lnTo>
                    <a:pt x="4764629" y="5105400"/>
                  </a:lnTo>
                  <a:lnTo>
                    <a:pt x="4800729" y="5067300"/>
                  </a:lnTo>
                  <a:lnTo>
                    <a:pt x="4836434" y="5041900"/>
                  </a:lnTo>
                  <a:lnTo>
                    <a:pt x="4871735" y="5003800"/>
                  </a:lnTo>
                  <a:lnTo>
                    <a:pt x="4906623" y="4965700"/>
                  </a:lnTo>
                  <a:lnTo>
                    <a:pt x="4941090" y="4940300"/>
                  </a:lnTo>
                  <a:lnTo>
                    <a:pt x="4974997" y="4902200"/>
                  </a:lnTo>
                  <a:lnTo>
                    <a:pt x="5008213" y="4864100"/>
                  </a:lnTo>
                  <a:lnTo>
                    <a:pt x="5040736" y="4838700"/>
                  </a:lnTo>
                  <a:lnTo>
                    <a:pt x="5072568" y="4800600"/>
                  </a:lnTo>
                  <a:lnTo>
                    <a:pt x="5103707" y="4762500"/>
                  </a:lnTo>
                  <a:lnTo>
                    <a:pt x="5134155" y="4724400"/>
                  </a:lnTo>
                  <a:lnTo>
                    <a:pt x="5163910" y="4686300"/>
                  </a:lnTo>
                  <a:lnTo>
                    <a:pt x="5192974" y="4648200"/>
                  </a:lnTo>
                  <a:lnTo>
                    <a:pt x="5221345" y="4610100"/>
                  </a:lnTo>
                  <a:lnTo>
                    <a:pt x="5249025" y="4572000"/>
                  </a:lnTo>
                  <a:lnTo>
                    <a:pt x="5276013" y="4533900"/>
                  </a:lnTo>
                  <a:lnTo>
                    <a:pt x="5302308" y="4495800"/>
                  </a:lnTo>
                  <a:lnTo>
                    <a:pt x="5327912" y="4457700"/>
                  </a:lnTo>
                  <a:lnTo>
                    <a:pt x="5352823" y="4419600"/>
                  </a:lnTo>
                  <a:lnTo>
                    <a:pt x="5377043" y="4381500"/>
                  </a:lnTo>
                  <a:lnTo>
                    <a:pt x="5400571" y="4343400"/>
                  </a:lnTo>
                  <a:lnTo>
                    <a:pt x="5423406" y="4305300"/>
                  </a:lnTo>
                  <a:lnTo>
                    <a:pt x="5445550" y="4254500"/>
                  </a:lnTo>
                  <a:lnTo>
                    <a:pt x="5467001" y="4216400"/>
                  </a:lnTo>
                  <a:lnTo>
                    <a:pt x="5487761" y="4178300"/>
                  </a:lnTo>
                  <a:lnTo>
                    <a:pt x="5507829" y="4140200"/>
                  </a:lnTo>
                  <a:lnTo>
                    <a:pt x="5527204" y="4089400"/>
                  </a:lnTo>
                  <a:lnTo>
                    <a:pt x="5545888" y="4051300"/>
                  </a:lnTo>
                  <a:lnTo>
                    <a:pt x="5563880" y="4013200"/>
                  </a:lnTo>
                  <a:lnTo>
                    <a:pt x="5581180" y="3975100"/>
                  </a:lnTo>
                  <a:lnTo>
                    <a:pt x="5597787" y="3924300"/>
                  </a:lnTo>
                  <a:lnTo>
                    <a:pt x="5613703" y="3886200"/>
                  </a:lnTo>
                  <a:lnTo>
                    <a:pt x="5628927" y="3835400"/>
                  </a:lnTo>
                  <a:lnTo>
                    <a:pt x="5643459" y="3797300"/>
                  </a:lnTo>
                  <a:lnTo>
                    <a:pt x="5657298" y="3759200"/>
                  </a:lnTo>
                  <a:lnTo>
                    <a:pt x="5670446" y="3708400"/>
                  </a:lnTo>
                  <a:lnTo>
                    <a:pt x="5682902" y="3670300"/>
                  </a:lnTo>
                  <a:lnTo>
                    <a:pt x="5694666" y="3619500"/>
                  </a:lnTo>
                  <a:lnTo>
                    <a:pt x="5705738" y="3581400"/>
                  </a:lnTo>
                  <a:lnTo>
                    <a:pt x="5716117" y="3543300"/>
                  </a:lnTo>
                  <a:lnTo>
                    <a:pt x="5725805" y="3492500"/>
                  </a:lnTo>
                  <a:lnTo>
                    <a:pt x="5734801" y="3454400"/>
                  </a:lnTo>
                  <a:lnTo>
                    <a:pt x="5743105" y="3403600"/>
                  </a:lnTo>
                  <a:lnTo>
                    <a:pt x="5750717" y="3365500"/>
                  </a:lnTo>
                  <a:lnTo>
                    <a:pt x="5757637" y="3314700"/>
                  </a:lnTo>
                  <a:lnTo>
                    <a:pt x="5763865" y="3276600"/>
                  </a:lnTo>
                  <a:lnTo>
                    <a:pt x="5769400" y="3225800"/>
                  </a:lnTo>
                  <a:lnTo>
                    <a:pt x="5774244" y="3187700"/>
                  </a:lnTo>
                  <a:lnTo>
                    <a:pt x="5778396" y="3136900"/>
                  </a:lnTo>
                  <a:lnTo>
                    <a:pt x="5781856" y="3086100"/>
                  </a:lnTo>
                  <a:lnTo>
                    <a:pt x="5784624" y="3048000"/>
                  </a:lnTo>
                  <a:lnTo>
                    <a:pt x="5786700" y="2997200"/>
                  </a:lnTo>
                  <a:lnTo>
                    <a:pt x="5788084" y="2959100"/>
                  </a:lnTo>
                  <a:lnTo>
                    <a:pt x="5788776" y="2908300"/>
                  </a:lnTo>
                  <a:lnTo>
                    <a:pt x="5788776" y="2870200"/>
                  </a:lnTo>
                  <a:lnTo>
                    <a:pt x="5788084" y="2819400"/>
                  </a:lnTo>
                  <a:lnTo>
                    <a:pt x="5786700" y="2781300"/>
                  </a:lnTo>
                  <a:lnTo>
                    <a:pt x="5784624" y="2730500"/>
                  </a:lnTo>
                  <a:lnTo>
                    <a:pt x="5781856" y="2692400"/>
                  </a:lnTo>
                  <a:lnTo>
                    <a:pt x="5778396" y="2641600"/>
                  </a:lnTo>
                  <a:lnTo>
                    <a:pt x="5774244" y="2603500"/>
                  </a:lnTo>
                  <a:lnTo>
                    <a:pt x="5769400" y="2552700"/>
                  </a:lnTo>
                  <a:lnTo>
                    <a:pt x="5763865" y="2514600"/>
                  </a:lnTo>
                  <a:lnTo>
                    <a:pt x="5757637" y="2463800"/>
                  </a:lnTo>
                  <a:lnTo>
                    <a:pt x="5750717" y="2425700"/>
                  </a:lnTo>
                  <a:lnTo>
                    <a:pt x="5743105" y="2374900"/>
                  </a:lnTo>
                  <a:lnTo>
                    <a:pt x="5734801" y="2336800"/>
                  </a:lnTo>
                  <a:lnTo>
                    <a:pt x="5725805" y="2286000"/>
                  </a:lnTo>
                  <a:lnTo>
                    <a:pt x="5716117" y="2247900"/>
                  </a:lnTo>
                  <a:lnTo>
                    <a:pt x="5705738" y="2197100"/>
                  </a:lnTo>
                  <a:lnTo>
                    <a:pt x="5694666" y="2159000"/>
                  </a:lnTo>
                  <a:lnTo>
                    <a:pt x="5682902" y="2108200"/>
                  </a:lnTo>
                  <a:lnTo>
                    <a:pt x="5670446" y="2070100"/>
                  </a:lnTo>
                  <a:lnTo>
                    <a:pt x="5657298" y="2032000"/>
                  </a:lnTo>
                  <a:lnTo>
                    <a:pt x="5643459" y="1981200"/>
                  </a:lnTo>
                  <a:lnTo>
                    <a:pt x="5628927" y="1943100"/>
                  </a:lnTo>
                  <a:lnTo>
                    <a:pt x="5613703" y="1892300"/>
                  </a:lnTo>
                  <a:lnTo>
                    <a:pt x="5597787" y="1854200"/>
                  </a:lnTo>
                  <a:lnTo>
                    <a:pt x="5581180" y="1816100"/>
                  </a:lnTo>
                  <a:lnTo>
                    <a:pt x="5563880" y="1765300"/>
                  </a:lnTo>
                  <a:lnTo>
                    <a:pt x="5545888" y="1727200"/>
                  </a:lnTo>
                  <a:lnTo>
                    <a:pt x="5527204" y="1689100"/>
                  </a:lnTo>
                  <a:lnTo>
                    <a:pt x="5507829" y="1638300"/>
                  </a:lnTo>
                  <a:lnTo>
                    <a:pt x="5487761" y="1600200"/>
                  </a:lnTo>
                  <a:lnTo>
                    <a:pt x="5467001" y="1562100"/>
                  </a:lnTo>
                  <a:lnTo>
                    <a:pt x="5445550" y="1524000"/>
                  </a:lnTo>
                  <a:lnTo>
                    <a:pt x="5423406" y="1485900"/>
                  </a:lnTo>
                  <a:lnTo>
                    <a:pt x="5400571" y="1435100"/>
                  </a:lnTo>
                  <a:lnTo>
                    <a:pt x="5377043" y="1397000"/>
                  </a:lnTo>
                  <a:lnTo>
                    <a:pt x="5352823" y="1358900"/>
                  </a:lnTo>
                  <a:lnTo>
                    <a:pt x="5327912" y="1320800"/>
                  </a:lnTo>
                  <a:lnTo>
                    <a:pt x="5302308" y="1282700"/>
                  </a:lnTo>
                  <a:lnTo>
                    <a:pt x="5276013" y="1244600"/>
                  </a:lnTo>
                  <a:lnTo>
                    <a:pt x="5249025" y="1206500"/>
                  </a:lnTo>
                  <a:lnTo>
                    <a:pt x="5221345" y="1168400"/>
                  </a:lnTo>
                  <a:lnTo>
                    <a:pt x="5192974" y="1130300"/>
                  </a:lnTo>
                  <a:lnTo>
                    <a:pt x="5163910" y="1092200"/>
                  </a:lnTo>
                  <a:lnTo>
                    <a:pt x="5134155" y="1054100"/>
                  </a:lnTo>
                  <a:lnTo>
                    <a:pt x="5103707" y="1016000"/>
                  </a:lnTo>
                  <a:lnTo>
                    <a:pt x="5072568" y="977900"/>
                  </a:lnTo>
                  <a:lnTo>
                    <a:pt x="5040736" y="952500"/>
                  </a:lnTo>
                  <a:lnTo>
                    <a:pt x="5008213" y="914400"/>
                  </a:lnTo>
                  <a:lnTo>
                    <a:pt x="4974997" y="876300"/>
                  </a:lnTo>
                  <a:lnTo>
                    <a:pt x="4941090" y="838200"/>
                  </a:lnTo>
                  <a:lnTo>
                    <a:pt x="4906623" y="812800"/>
                  </a:lnTo>
                  <a:lnTo>
                    <a:pt x="4871735" y="774700"/>
                  </a:lnTo>
                  <a:lnTo>
                    <a:pt x="4836434" y="749300"/>
                  </a:lnTo>
                  <a:lnTo>
                    <a:pt x="4800729" y="711200"/>
                  </a:lnTo>
                  <a:lnTo>
                    <a:pt x="4764629" y="685800"/>
                  </a:lnTo>
                  <a:lnTo>
                    <a:pt x="4728143" y="647700"/>
                  </a:lnTo>
                  <a:lnTo>
                    <a:pt x="4654045" y="596900"/>
                  </a:lnTo>
                  <a:lnTo>
                    <a:pt x="4616452" y="558800"/>
                  </a:lnTo>
                  <a:lnTo>
                    <a:pt x="4501594" y="482600"/>
                  </a:lnTo>
                  <a:lnTo>
                    <a:pt x="4343931" y="381000"/>
                  </a:lnTo>
                  <a:lnTo>
                    <a:pt x="4303767" y="355600"/>
                  </a:lnTo>
                  <a:lnTo>
                    <a:pt x="4263320" y="342900"/>
                  </a:lnTo>
                  <a:lnTo>
                    <a:pt x="4181613" y="292100"/>
                  </a:lnTo>
                  <a:lnTo>
                    <a:pt x="4140371" y="279400"/>
                  </a:lnTo>
                  <a:lnTo>
                    <a:pt x="4098882" y="254000"/>
                  </a:lnTo>
                  <a:lnTo>
                    <a:pt x="4057154" y="241300"/>
                  </a:lnTo>
                  <a:lnTo>
                    <a:pt x="4015195" y="215900"/>
                  </a:lnTo>
                  <a:lnTo>
                    <a:pt x="3930623" y="190500"/>
                  </a:lnTo>
                  <a:lnTo>
                    <a:pt x="3888026" y="165100"/>
                  </a:lnTo>
                  <a:lnTo>
                    <a:pt x="3540945" y="63500"/>
                  </a:lnTo>
                  <a:close/>
                </a:path>
                <a:path w="5789295" h="5778500">
                  <a:moveTo>
                    <a:pt x="3408473" y="38100"/>
                  </a:moveTo>
                  <a:lnTo>
                    <a:pt x="2380301" y="38100"/>
                  </a:lnTo>
                  <a:lnTo>
                    <a:pt x="2291872" y="63500"/>
                  </a:lnTo>
                  <a:lnTo>
                    <a:pt x="3496902" y="63500"/>
                  </a:lnTo>
                  <a:lnTo>
                    <a:pt x="3408473" y="38100"/>
                  </a:lnTo>
                  <a:close/>
                </a:path>
                <a:path w="5789295" h="5778500">
                  <a:moveTo>
                    <a:pt x="3319644" y="25400"/>
                  </a:moveTo>
                  <a:lnTo>
                    <a:pt x="2469130" y="25400"/>
                  </a:lnTo>
                  <a:lnTo>
                    <a:pt x="2424670" y="38100"/>
                  </a:lnTo>
                  <a:lnTo>
                    <a:pt x="3364104" y="38100"/>
                  </a:lnTo>
                  <a:lnTo>
                    <a:pt x="3319644" y="25400"/>
                  </a:lnTo>
                  <a:close/>
                </a:path>
                <a:path w="5789295" h="5778500">
                  <a:moveTo>
                    <a:pt x="3230486" y="12700"/>
                  </a:moveTo>
                  <a:lnTo>
                    <a:pt x="2558288" y="12700"/>
                  </a:lnTo>
                  <a:lnTo>
                    <a:pt x="2513672" y="25400"/>
                  </a:lnTo>
                  <a:lnTo>
                    <a:pt x="3275102" y="25400"/>
                  </a:lnTo>
                  <a:lnTo>
                    <a:pt x="3230486" y="12700"/>
                  </a:lnTo>
                  <a:close/>
                </a:path>
                <a:path w="5789295" h="5778500">
                  <a:moveTo>
                    <a:pt x="3096281" y="0"/>
                  </a:moveTo>
                  <a:lnTo>
                    <a:pt x="2692493" y="0"/>
                  </a:lnTo>
                  <a:lnTo>
                    <a:pt x="2647708" y="12700"/>
                  </a:lnTo>
                  <a:lnTo>
                    <a:pt x="3141066" y="12700"/>
                  </a:lnTo>
                  <a:lnTo>
                    <a:pt x="3096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8">
              <a:extLst>
                <a:ext uri="{FF2B5EF4-FFF2-40B4-BE49-F238E27FC236}">
                  <a16:creationId xmlns:a16="http://schemas.microsoft.com/office/drawing/2014/main" id="{209FB45B-AC35-13CE-1061-CE1208861E8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8479" y="4553647"/>
              <a:ext cx="5427140" cy="5409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84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24F7D-8337-1EEC-317F-AA62AC7D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63C655-7D3C-A4A5-4A5E-70BC561A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端侧模型：</a:t>
            </a:r>
            <a:r>
              <a:rPr lang="en-US" altLang="zh-CN" sz="2800" dirty="0" err="1"/>
              <a:t>toC</a:t>
            </a:r>
            <a:r>
              <a:rPr lang="en-US" altLang="zh-CN" sz="2800" dirty="0"/>
              <a:t> </a:t>
            </a:r>
            <a:r>
              <a:rPr lang="zh-CN" altLang="en-US" sz="2800" dirty="0"/>
              <a:t>应用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317F37-5F69-90C1-1700-ED1CB3990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55929"/>
            <a:ext cx="10963473" cy="4994910"/>
          </a:xfrm>
        </p:spPr>
        <p:txBody>
          <a:bodyPr anchor="t"/>
          <a:lstStyle/>
          <a:p>
            <a:r>
              <a:rPr lang="zh-CN" altLang="en-US" dirty="0"/>
              <a:t>基于 </a:t>
            </a:r>
            <a:r>
              <a:rPr lang="en-US" altLang="zh-CN" dirty="0"/>
              <a:t>RWKV-7 </a:t>
            </a:r>
            <a:r>
              <a:rPr lang="zh-CN" altLang="en-US" dirty="0"/>
              <a:t>的时序预测模型  预测⻛⼒光伏的发电功率、新型储能等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D0CE55-6A7A-102D-4AB3-DEB75567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77483"/>
            <a:ext cx="12196763" cy="43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2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57ED9-226D-894E-13F2-5836E691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40028C-FB72-2192-3607-17A87311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云端模型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746A51-51E8-1492-2864-809C3B499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55929"/>
            <a:ext cx="10963473" cy="4994910"/>
          </a:xfrm>
        </p:spPr>
        <p:txBody>
          <a:bodyPr anchor="t"/>
          <a:lstStyle/>
          <a:p>
            <a:r>
              <a:rPr lang="zh-CN" altLang="en-US" dirty="0"/>
              <a:t>海外某 </a:t>
            </a:r>
            <a:r>
              <a:rPr lang="en-US" altLang="zh-CN" dirty="0"/>
              <a:t>AI </a:t>
            </a:r>
            <a:r>
              <a:rPr lang="zh-CN" altLang="en-US" dirty="0"/>
              <a:t>编程独⻆兽（融资多亿美⾦），在⽣产端已使⽤ </a:t>
            </a:r>
            <a:r>
              <a:rPr lang="en-US" altLang="zh-CN" dirty="0"/>
              <a:t>RWKV</a:t>
            </a:r>
          </a:p>
        </p:txBody>
      </p:sp>
      <p:grpSp>
        <p:nvGrpSpPr>
          <p:cNvPr id="2" name="object 7">
            <a:extLst>
              <a:ext uri="{FF2B5EF4-FFF2-40B4-BE49-F238E27FC236}">
                <a16:creationId xmlns:a16="http://schemas.microsoft.com/office/drawing/2014/main" id="{E3A00D4D-1E5A-EE33-5CE1-4137EBE49D19}"/>
              </a:ext>
            </a:extLst>
          </p:cNvPr>
          <p:cNvGrpSpPr/>
          <p:nvPr/>
        </p:nvGrpSpPr>
        <p:grpSpPr>
          <a:xfrm>
            <a:off x="2122115" y="2247531"/>
            <a:ext cx="6628071" cy="4610469"/>
            <a:chOff x="5021212" y="4224266"/>
            <a:chExt cx="10816590" cy="6795770"/>
          </a:xfrm>
        </p:grpSpPr>
        <p:pic>
          <p:nvPicPr>
            <p:cNvPr id="3" name="object 8">
              <a:extLst>
                <a:ext uri="{FF2B5EF4-FFF2-40B4-BE49-F238E27FC236}">
                  <a16:creationId xmlns:a16="http://schemas.microsoft.com/office/drawing/2014/main" id="{DFB9B126-57B0-7BC6-90FD-F1EA0EF2BF6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1212" y="4224266"/>
              <a:ext cx="10816424" cy="6795604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E28686A0-7E8A-98CC-C3E5-1268794723B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3620" y="6151252"/>
              <a:ext cx="954148" cy="297180"/>
            </a:xfrm>
            <a:prstGeom prst="rect">
              <a:avLst/>
            </a:prstGeom>
          </p:spPr>
        </p:pic>
        <p:pic>
          <p:nvPicPr>
            <p:cNvPr id="7" name="object 10">
              <a:extLst>
                <a:ext uri="{FF2B5EF4-FFF2-40B4-BE49-F238E27FC236}">
                  <a16:creationId xmlns:a16="http://schemas.microsoft.com/office/drawing/2014/main" id="{F8197F27-AC05-61B4-4A0C-2C677FC64B0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90506" y="10219752"/>
              <a:ext cx="954138" cy="297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226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75384" y="526680"/>
            <a:ext cx="2001565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4002" b="1" spc="-118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云端模型</a:t>
            </a:r>
            <a:endParaRPr sz="4002" b="1" dirty="0">
              <a:solidFill>
                <a:srgbClr val="C00000"/>
              </a:solidFill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70919" y="1670495"/>
            <a:ext cx="7055153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Microsoft JhengHei UI Light"/>
                <a:cs typeface="Microsoft JhengHei UI Light"/>
              </a:rPr>
              <a:t>海外某创业公司，将 </a:t>
            </a:r>
            <a:r>
              <a:rPr sz="2395" spc="76" dirty="0">
                <a:latin typeface="Arial MT"/>
                <a:cs typeface="Arial MT"/>
              </a:rPr>
              <a:t>Qwen</a:t>
            </a:r>
            <a:r>
              <a:rPr sz="2395" spc="58" dirty="0">
                <a:latin typeface="Arial MT"/>
                <a:cs typeface="Arial MT"/>
              </a:rPr>
              <a:t> </a:t>
            </a:r>
            <a:r>
              <a:rPr sz="2395" spc="33" dirty="0">
                <a:latin typeface="Arial MT"/>
                <a:cs typeface="Arial MT"/>
              </a:rPr>
              <a:t>72B</a:t>
            </a:r>
            <a:r>
              <a:rPr sz="2395" spc="58" dirty="0">
                <a:latin typeface="Arial MT"/>
                <a:cs typeface="Arial MT"/>
              </a:rPr>
              <a:t> </a:t>
            </a:r>
            <a:r>
              <a:rPr sz="2395" spc="3" dirty="0">
                <a:latin typeface="Microsoft JhengHei UI Light"/>
                <a:cs typeface="Microsoft JhengHei UI Light"/>
              </a:rPr>
              <a:t>微调成 </a:t>
            </a:r>
            <a:r>
              <a:rPr sz="2395" dirty="0">
                <a:latin typeface="Arial MT"/>
                <a:cs typeface="Arial MT"/>
              </a:rPr>
              <a:t>RWKV</a:t>
            </a:r>
            <a:r>
              <a:rPr sz="2395" spc="58" dirty="0">
                <a:latin typeface="Arial MT"/>
                <a:cs typeface="Arial MT"/>
              </a:rPr>
              <a:t> </a:t>
            </a:r>
            <a:r>
              <a:rPr sz="2395" spc="-15" dirty="0">
                <a:latin typeface="Microsoft JhengHei UI Light"/>
                <a:cs typeface="Microsoft JhengHei UI Light"/>
              </a:rPr>
              <a:t>架构</a:t>
            </a:r>
            <a:endParaRPr sz="2395" dirty="0">
              <a:latin typeface="Microsoft JhengHei UI Light"/>
              <a:cs typeface="Microsoft JhengHei UI Ligh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" y="2465066"/>
            <a:ext cx="12191144" cy="31742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0589-3285-8A12-099A-59E53D65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F643C4-6B6E-618A-2AED-C369106E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60" dirty="0"/>
              <a:t>RWKV</a:t>
            </a:r>
            <a:r>
              <a:rPr lang="zh-CN" altLang="en-US" spc="-229" dirty="0"/>
              <a:t> </a:t>
            </a:r>
            <a:r>
              <a:rPr lang="zh-CN" altLang="en-US" spc="-215" dirty="0">
                <a:latin typeface="Microsoft JhengHei UI Light"/>
                <a:cs typeface="Microsoft JhengHei UI Light"/>
              </a:rPr>
              <a:t>位于独特生态位</a:t>
            </a:r>
            <a:endParaRPr lang="zh-CN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AE24AC-7A3D-5F82-346B-74A3CE03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64" y="1682496"/>
            <a:ext cx="2708910" cy="43342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8ACCC4-1081-67C8-16F6-1084E88F9278}"/>
              </a:ext>
            </a:extLst>
          </p:cNvPr>
          <p:cNvSpPr txBox="1"/>
          <p:nvPr/>
        </p:nvSpPr>
        <p:spPr>
          <a:xfrm>
            <a:off x="4031836" y="1891549"/>
            <a:ext cx="499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dirty="0">
                <a:latin typeface="Arial MT"/>
                <a:cs typeface="Arial MT"/>
              </a:rPr>
              <a:t>ChatGPT / </a:t>
            </a:r>
            <a:r>
              <a:rPr lang="zh-CN" altLang="en-US" sz="2400" dirty="0">
                <a:latin typeface="Arial MT"/>
                <a:cs typeface="Arial MT"/>
              </a:rPr>
              <a:t>⾖包 </a:t>
            </a:r>
            <a:r>
              <a:rPr lang="en-US" altLang="zh-CN" sz="2400" dirty="0">
                <a:latin typeface="Arial MT"/>
                <a:cs typeface="Arial MT"/>
              </a:rPr>
              <a:t>/ </a:t>
            </a:r>
            <a:r>
              <a:rPr lang="en-US" sz="2400" dirty="0">
                <a:latin typeface="Arial MT"/>
                <a:cs typeface="Arial MT"/>
              </a:rPr>
              <a:t>Kimi / Cursor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B7A417-C59A-0D44-61A1-E4FE0BA08435}"/>
              </a:ext>
            </a:extLst>
          </p:cNvPr>
          <p:cNvSpPr txBox="1"/>
          <p:nvPr/>
        </p:nvSpPr>
        <p:spPr>
          <a:xfrm>
            <a:off x="4031835" y="2985781"/>
            <a:ext cx="499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dirty="0">
                <a:latin typeface="Arial MT"/>
                <a:cs typeface="Arial MT"/>
              </a:rPr>
              <a:t>GPT / DeepSeek / Qwen / Llama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1EA823-2871-26F8-34D0-A6553C7FB7D7}"/>
              </a:ext>
            </a:extLst>
          </p:cNvPr>
          <p:cNvSpPr txBox="1"/>
          <p:nvPr/>
        </p:nvSpPr>
        <p:spPr>
          <a:xfrm>
            <a:off x="4031836" y="4191391"/>
            <a:ext cx="499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dirty="0">
                <a:latin typeface="Arial MT"/>
                <a:cs typeface="Arial MT"/>
              </a:rPr>
              <a:t>Transformer / </a:t>
            </a:r>
            <a:r>
              <a:rPr lang="en-US" sz="2400" b="1" dirty="0">
                <a:solidFill>
                  <a:srgbClr val="00B050"/>
                </a:solidFill>
                <a:latin typeface="Arial MT"/>
                <a:cs typeface="Arial MT"/>
              </a:rPr>
              <a:t>RWKV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2E7F2A-7D23-F26A-BB56-D7C486803C46}"/>
              </a:ext>
            </a:extLst>
          </p:cNvPr>
          <p:cNvSpPr txBox="1"/>
          <p:nvPr/>
        </p:nvSpPr>
        <p:spPr>
          <a:xfrm>
            <a:off x="4031834" y="5285623"/>
            <a:ext cx="4990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>
                <a:latin typeface="Arial MT"/>
                <a:cs typeface="Arial MT"/>
              </a:rPr>
              <a:t>GPU / </a:t>
            </a:r>
            <a:r>
              <a:rPr lang="zh-CN" altLang="en-US" sz="2400">
                <a:latin typeface="Arial MT"/>
                <a:cs typeface="Arial MT"/>
              </a:rPr>
              <a:t>存算 </a:t>
            </a:r>
            <a:r>
              <a:rPr lang="en-US" altLang="zh-CN" sz="2400">
                <a:latin typeface="Arial MT"/>
                <a:cs typeface="Arial MT"/>
              </a:rPr>
              <a:t>/ </a:t>
            </a:r>
            <a:r>
              <a:rPr lang="zh-CN" altLang="en-US" sz="2400">
                <a:latin typeface="Arial MT"/>
                <a:cs typeface="Arial MT"/>
              </a:rPr>
              <a:t>近存 </a:t>
            </a:r>
            <a:r>
              <a:rPr lang="en-US" altLang="zh-CN" sz="2400">
                <a:latin typeface="Arial MT"/>
                <a:cs typeface="Arial MT"/>
              </a:rPr>
              <a:t>/ </a:t>
            </a:r>
            <a:r>
              <a:rPr lang="en-US" sz="2400">
                <a:latin typeface="Arial MT"/>
                <a:cs typeface="Arial MT"/>
              </a:rPr>
              <a:t>ASIC / FPGA</a:t>
            </a:r>
            <a:endParaRPr lang="en-US"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7706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294782" y="683129"/>
            <a:ext cx="2001565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4002" b="1" spc="-118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云端模型</a:t>
            </a:r>
            <a:endParaRPr sz="4002" b="1" dirty="0">
              <a:solidFill>
                <a:srgbClr val="C00000"/>
              </a:solidFill>
              <a:latin typeface="Microsoft JhengHei UI Light"/>
              <a:cs typeface="Microsoft JhengHei UI Ligh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1674" y="2396853"/>
            <a:ext cx="4673413" cy="446066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94779" y="1741405"/>
            <a:ext cx="5207228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Microsoft JhengHei UI Light"/>
                <a:cs typeface="Microsoft JhengHei UI Light"/>
              </a:rPr>
              <a:t>中国电科发布基于 </a:t>
            </a:r>
            <a:r>
              <a:rPr sz="2395" dirty="0">
                <a:latin typeface="Arial MT"/>
                <a:cs typeface="Arial MT"/>
              </a:rPr>
              <a:t>RWKV</a:t>
            </a:r>
            <a:r>
              <a:rPr sz="2395" spc="52" dirty="0">
                <a:latin typeface="Arial MT"/>
                <a:cs typeface="Arial MT"/>
              </a:rPr>
              <a:t> </a:t>
            </a:r>
            <a:r>
              <a:rPr sz="2395" spc="3" dirty="0">
                <a:latin typeface="Microsoft JhengHei UI Light"/>
                <a:cs typeface="Microsoft JhengHei UI Light"/>
              </a:rPr>
              <a:t>的 </a:t>
            </a:r>
            <a:r>
              <a:rPr sz="2395" spc="33" dirty="0">
                <a:latin typeface="Arial MT"/>
                <a:cs typeface="Arial MT"/>
              </a:rPr>
              <a:t>30B</a:t>
            </a:r>
            <a:r>
              <a:rPr sz="2395" spc="52" dirty="0">
                <a:latin typeface="Arial MT"/>
                <a:cs typeface="Arial MT"/>
              </a:rPr>
              <a:t> </a:t>
            </a:r>
            <a:r>
              <a:rPr sz="2395" spc="-15" dirty="0">
                <a:latin typeface="Microsoft JhengHei UI Light"/>
                <a:cs typeface="Microsoft JhengHei UI Light"/>
              </a:rPr>
              <a:t>模型</a:t>
            </a:r>
            <a:endParaRPr sz="2395" dirty="0"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zh-CN" altLang="en-US" dirty="0"/>
              <a:t>挑战与审视</a:t>
            </a:r>
            <a:endParaRPr lang="zh-CN" altLang="en-US" dirty="0">
              <a:latin typeface="Lexend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21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C13F-A66D-7838-D3D7-B70DE0F3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931278-F14A-25E5-2D2E-9A7CD902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市场心智的转变惯性</a:t>
            </a:r>
            <a:endParaRPr lang="zh-CN" altLang="en-US" sz="28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E06F69A-F6CD-1F31-56FA-C7DB3B48E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55929"/>
            <a:ext cx="10963473" cy="4994910"/>
          </a:xfrm>
        </p:spPr>
        <p:txBody>
          <a:bodyPr anchor="t"/>
          <a:lstStyle/>
          <a:p>
            <a:pPr latinLnBrk="0"/>
            <a:r>
              <a:rPr lang="zh-CN" altLang="en-US" b="1" dirty="0"/>
              <a:t>核心矛盾​</a:t>
            </a:r>
            <a:r>
              <a:rPr lang="zh-CN" altLang="en-US" dirty="0"/>
              <a:t>​：</a:t>
            </a:r>
          </a:p>
          <a:p>
            <a:r>
              <a:rPr lang="en-US" altLang="en-US" dirty="0"/>
              <a:t>Transformer</a:t>
            </a:r>
            <a:r>
              <a:rPr lang="zh-CN" altLang="en-US" dirty="0"/>
              <a:t>生态固化（占</a:t>
            </a:r>
            <a:r>
              <a:rPr lang="en-US" altLang="zh-CN" dirty="0"/>
              <a:t>90%+</a:t>
            </a:r>
            <a:r>
              <a:rPr lang="zh-CN" altLang="en-US" dirty="0"/>
              <a:t>开源模型）</a:t>
            </a:r>
          </a:p>
          <a:p>
            <a:pPr latinLnBrk="0"/>
            <a:r>
              <a:rPr lang="zh-CN" altLang="en-US" dirty="0"/>
              <a:t>主流框架（</a:t>
            </a:r>
            <a:r>
              <a:rPr lang="en-US" altLang="en-US" dirty="0"/>
              <a:t>PyTorch/TensorFlow）</a:t>
            </a:r>
            <a:r>
              <a:rPr lang="zh-CN" altLang="en-US" dirty="0"/>
              <a:t>对</a:t>
            </a:r>
            <a:r>
              <a:rPr lang="en-US" altLang="en-US" dirty="0"/>
              <a:t>RNN</a:t>
            </a:r>
            <a:r>
              <a:rPr lang="zh-CN" altLang="en-US" dirty="0"/>
              <a:t>优化不足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Transformer</a:t>
            </a:r>
            <a:r>
              <a:rPr lang="zh-CN" altLang="en-US" dirty="0"/>
              <a:t>架构已在行业内形成强大的技术惯性和思维定式。推动整个行业从</a:t>
            </a:r>
            <a:r>
              <a:rPr lang="en-US" altLang="zh-CN" dirty="0"/>
              <a:t>Transformer</a:t>
            </a:r>
            <a:r>
              <a:rPr lang="zh-CN" altLang="en-US" dirty="0"/>
              <a:t>迁移到新的</a:t>
            </a:r>
            <a:r>
              <a:rPr lang="en-US" altLang="zh-CN" dirty="0"/>
              <a:t>RWKV</a:t>
            </a:r>
            <a:r>
              <a:rPr lang="zh-CN" altLang="en-US" dirty="0"/>
              <a:t>架构，需要持续不断的成功案例和布道，是一个长期的过程。</a:t>
            </a:r>
          </a:p>
        </p:txBody>
      </p:sp>
    </p:spTree>
    <p:extLst>
      <p:ext uri="{BB962C8B-B14F-4D97-AF65-F5344CB8AC3E}">
        <p14:creationId xmlns:p14="http://schemas.microsoft.com/office/powerpoint/2010/main" val="1034087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B37DD-C345-0947-C5DD-294010DEF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264C61-4B72-A5FF-D949-BEBD3CF3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算力红利的两面性</a:t>
            </a:r>
            <a:endParaRPr lang="zh-CN" altLang="en-US" sz="28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6E2AEC5-B076-DC9B-AF22-8D4FB8EC1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55929"/>
            <a:ext cx="10963473" cy="4994910"/>
          </a:xfrm>
        </p:spPr>
        <p:txBody>
          <a:bodyPr anchor="t"/>
          <a:lstStyle/>
          <a:p>
            <a:pPr latinLnBrk="0"/>
            <a:r>
              <a:rPr lang="zh-CN" altLang="en-US" dirty="0"/>
              <a:t>​</a:t>
            </a:r>
            <a:r>
              <a:rPr lang="zh-CN" altLang="en-US" b="1" dirty="0"/>
              <a:t>​现存问题​</a:t>
            </a:r>
            <a:r>
              <a:rPr lang="zh-CN" altLang="en-US" dirty="0"/>
              <a:t>​：</a:t>
            </a:r>
          </a:p>
          <a:p>
            <a:pPr latinLnBrk="0"/>
            <a:r>
              <a:rPr lang="en-US" altLang="zh-CN" dirty="0"/>
              <a:t>GPU</a:t>
            </a:r>
            <a:r>
              <a:rPr lang="zh-CN" altLang="en-US" dirty="0"/>
              <a:t>厂商优先优化</a:t>
            </a:r>
            <a:r>
              <a:rPr lang="en-US" altLang="zh-CN" dirty="0"/>
              <a:t>Transformer</a:t>
            </a:r>
            <a:r>
              <a:rPr lang="zh-CN" altLang="en-US" dirty="0"/>
              <a:t>内核</a:t>
            </a:r>
          </a:p>
          <a:p>
            <a:pPr latinLnBrk="0"/>
            <a:r>
              <a:rPr lang="zh-CN" altLang="en-US" dirty="0"/>
              <a:t>存算芯片量产延迟（原定</a:t>
            </a:r>
            <a:r>
              <a:rPr lang="en-US" altLang="zh-CN" dirty="0"/>
              <a:t>2025</a:t>
            </a:r>
            <a:r>
              <a:rPr lang="zh-CN" altLang="en-US" dirty="0"/>
              <a:t>年）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EF0343-49C8-3F6A-E7CF-FD70BF384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078192"/>
              </p:ext>
            </p:extLst>
          </p:nvPr>
        </p:nvGraphicFramePr>
        <p:xfrm>
          <a:off x="980704" y="3425192"/>
          <a:ext cx="8782611" cy="1668780"/>
        </p:xfrm>
        <a:graphic>
          <a:graphicData uri="http://schemas.openxmlformats.org/drawingml/2006/table">
            <a:tbl>
              <a:tblPr/>
              <a:tblGrid>
                <a:gridCol w="2927537">
                  <a:extLst>
                    <a:ext uri="{9D8B030D-6E8A-4147-A177-3AD203B41FA5}">
                      <a16:colId xmlns:a16="http://schemas.microsoft.com/office/drawing/2014/main" val="1092292353"/>
                    </a:ext>
                  </a:extLst>
                </a:gridCol>
                <a:gridCol w="2927537">
                  <a:extLst>
                    <a:ext uri="{9D8B030D-6E8A-4147-A177-3AD203B41FA5}">
                      <a16:colId xmlns:a16="http://schemas.microsoft.com/office/drawing/2014/main" val="353495385"/>
                    </a:ext>
                  </a:extLst>
                </a:gridCol>
                <a:gridCol w="2927537">
                  <a:extLst>
                    <a:ext uri="{9D8B030D-6E8A-4147-A177-3AD203B41FA5}">
                      <a16:colId xmlns:a16="http://schemas.microsoft.com/office/drawing/2014/main" val="1423498005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zh-CN" altLang="en-US" sz="2000" b="1">
                          <a:effectLst/>
                          <a:latin typeface="PingFang SC"/>
                        </a:rPr>
                        <a:t>芯片类型</a:t>
                      </a:r>
                    </a:p>
                  </a:txBody>
                  <a:tcPr marR="11430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zh-CN" altLang="en-US" sz="2000" b="1">
                          <a:effectLst/>
                          <a:latin typeface="PingFang SC"/>
                        </a:rPr>
                        <a:t>理论优势</a:t>
                      </a:r>
                    </a:p>
                  </a:txBody>
                  <a:tcPr marR="11430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zh-CN" altLang="en-US" sz="2000" b="1">
                          <a:effectLst/>
                          <a:latin typeface="PingFang SC"/>
                        </a:rPr>
                        <a:t>实际落地进度</a:t>
                      </a:r>
                    </a:p>
                  </a:txBody>
                  <a:tcPr marR="114300" marT="95250" marB="952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524658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zh-CN" altLang="en-US" sz="2000" b="0">
                          <a:effectLst/>
                          <a:latin typeface="inherit"/>
                        </a:rPr>
                        <a:t>传统</a:t>
                      </a:r>
                      <a:r>
                        <a:rPr lang="en-US" sz="2000" b="0">
                          <a:effectLst/>
                          <a:latin typeface="inherit"/>
                        </a:rPr>
                        <a:t>GPU</a:t>
                      </a:r>
                    </a:p>
                  </a:txBody>
                  <a:tcPr marR="114300" marT="95250" marB="9525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zh-CN" altLang="en-US" sz="2000" b="0" dirty="0">
                          <a:effectLst/>
                          <a:latin typeface="inherit"/>
                        </a:rPr>
                        <a:t>兼容性好</a:t>
                      </a:r>
                    </a:p>
                  </a:txBody>
                  <a:tcPr marR="114300" marT="95250" marB="9525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zh-CN" altLang="en-US" sz="2000" b="0">
                          <a:effectLst/>
                          <a:latin typeface="inherit"/>
                        </a:rPr>
                        <a:t>即时可用</a:t>
                      </a:r>
                    </a:p>
                  </a:txBody>
                  <a:tcPr marR="114300" marT="95250" marB="9525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15309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zh-CN" altLang="en-US" sz="2000" b="0">
                          <a:effectLst/>
                          <a:latin typeface="inherit"/>
                        </a:rPr>
                        <a:t>存算芯片</a:t>
                      </a:r>
                    </a:p>
                  </a:txBody>
                  <a:tcPr marR="11430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sz="2000" b="0" dirty="0">
                          <a:effectLst/>
                          <a:latin typeface="inherit"/>
                        </a:rPr>
                        <a:t>10x</a:t>
                      </a:r>
                      <a:r>
                        <a:rPr lang="zh-CN" altLang="en-US" sz="2000" b="0" dirty="0">
                          <a:effectLst/>
                          <a:latin typeface="inherit"/>
                        </a:rPr>
                        <a:t>能效</a:t>
                      </a:r>
                    </a:p>
                  </a:txBody>
                  <a:tcPr marR="11430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altLang="zh-CN" sz="2000" b="0" dirty="0">
                          <a:effectLst/>
                          <a:latin typeface="inherit"/>
                        </a:rPr>
                        <a:t>2026</a:t>
                      </a:r>
                      <a:r>
                        <a:rPr lang="zh-CN" altLang="en-US" sz="2000" b="0" dirty="0">
                          <a:effectLst/>
                          <a:latin typeface="inherit"/>
                        </a:rPr>
                        <a:t>年预估</a:t>
                      </a:r>
                    </a:p>
                  </a:txBody>
                  <a:tcPr marR="114300" marT="95250" marB="9525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50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41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ED343-10DE-9252-6B64-99A66309A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A12267-C3E3-FD07-478E-2D0C4EC5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生态工具链成熟度</a:t>
            </a:r>
            <a:endParaRPr lang="zh-CN" altLang="en-US" sz="28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B856CF-F407-DFD8-8877-79FB76870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55929"/>
            <a:ext cx="10963473" cy="4994910"/>
          </a:xfrm>
        </p:spPr>
        <p:txBody>
          <a:bodyPr anchor="t"/>
          <a:lstStyle/>
          <a:p>
            <a:pPr latinLnBrk="0"/>
            <a:r>
              <a:rPr lang="en-US" altLang="zh-CN" dirty="0"/>
              <a:t>HuggingFace</a:t>
            </a:r>
            <a:r>
              <a:rPr lang="zh-CN" altLang="en-US" dirty="0"/>
              <a:t>模型库中</a:t>
            </a:r>
            <a:r>
              <a:rPr lang="en-US" altLang="zh-CN" dirty="0"/>
              <a:t>Transformer</a:t>
            </a:r>
            <a:r>
              <a:rPr lang="zh-CN" altLang="en-US" dirty="0"/>
              <a:t>占比</a:t>
            </a:r>
            <a:r>
              <a:rPr lang="en-US" altLang="zh-CN" dirty="0"/>
              <a:t>92%</a:t>
            </a:r>
          </a:p>
          <a:p>
            <a:pPr latinLnBrk="0"/>
            <a:r>
              <a:rPr lang="en-US" altLang="zh-CN" dirty="0"/>
              <a:t>RWKV</a:t>
            </a:r>
            <a:r>
              <a:rPr lang="zh-CN" altLang="en-US" dirty="0"/>
              <a:t>微调工具链成熟度落后</a:t>
            </a:r>
            <a:r>
              <a:rPr lang="en-US" altLang="zh-CN" dirty="0"/>
              <a:t>6-12</a:t>
            </a:r>
            <a:r>
              <a:rPr lang="zh-CN" altLang="en-US" dirty="0"/>
              <a:t>个月</a:t>
            </a:r>
            <a:endParaRPr lang="en-US" altLang="zh-CN" dirty="0"/>
          </a:p>
          <a:p>
            <a:pPr latinLnBrk="0"/>
            <a:r>
              <a:rPr lang="zh-CN" altLang="en-US" dirty="0"/>
              <a:t>虽然</a:t>
            </a:r>
            <a:r>
              <a:rPr lang="en-US" altLang="zh-CN" dirty="0"/>
              <a:t>RWKV</a:t>
            </a:r>
            <a:r>
              <a:rPr lang="zh-CN" altLang="en-US" dirty="0"/>
              <a:t>生态发展迅速，但相较于</a:t>
            </a:r>
            <a:r>
              <a:rPr lang="en-US" altLang="zh-CN" dirty="0"/>
              <a:t>Transformer</a:t>
            </a:r>
            <a:r>
              <a:rPr lang="zh-CN" altLang="en-US" dirty="0"/>
              <a:t>（拥有</a:t>
            </a:r>
            <a:r>
              <a:rPr lang="en-US" altLang="zh-CN" dirty="0"/>
              <a:t>Hugging Face</a:t>
            </a:r>
            <a:r>
              <a:rPr lang="zh-CN" altLang="en-US" dirty="0"/>
              <a:t>等极其成熟的社区和工具），其</a:t>
            </a:r>
            <a:r>
              <a:rPr lang="zh-CN" altLang="en-US" b="1" dirty="0"/>
              <a:t>易用性、微调方案的丰富度、以及开发者社区的规模</a:t>
            </a:r>
            <a:r>
              <a:rPr lang="zh-CN" altLang="en-US" dirty="0"/>
              <a:t>仍有追赶空间。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56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48F24-A276-CBAD-476B-735346CE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A7E970-8D56-5D3C-C315-471CA926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超大规模模型的性能验证</a:t>
            </a:r>
            <a:endParaRPr lang="zh-CN" altLang="en-US" sz="28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A05BC2-6F73-7F0F-0C85-3615C8B0C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55929"/>
            <a:ext cx="10963473" cy="4994910"/>
          </a:xfrm>
        </p:spPr>
        <p:txBody>
          <a:bodyPr anchor="t"/>
          <a:lstStyle/>
          <a:p>
            <a:pPr latinLnBrk="0"/>
            <a:r>
              <a:rPr lang="zh-CN" altLang="en-US" dirty="0"/>
              <a:t>当前公布的对比数据多集中在</a:t>
            </a:r>
            <a:r>
              <a:rPr lang="en-US" altLang="zh-CN" dirty="0"/>
              <a:t>3B</a:t>
            </a:r>
            <a:r>
              <a:rPr lang="zh-CN" altLang="en-US" dirty="0"/>
              <a:t>、</a:t>
            </a:r>
            <a:r>
              <a:rPr lang="en-US" altLang="zh-CN" dirty="0"/>
              <a:t>7B</a:t>
            </a:r>
            <a:r>
              <a:rPr lang="zh-CN" altLang="en-US" dirty="0"/>
              <a:t>、</a:t>
            </a:r>
            <a:r>
              <a:rPr lang="en-US" altLang="zh-CN" dirty="0"/>
              <a:t>14B</a:t>
            </a:r>
            <a:r>
              <a:rPr lang="zh-CN" altLang="en-US" dirty="0"/>
              <a:t>等参数级别。</a:t>
            </a:r>
            <a:r>
              <a:rPr lang="en-US" altLang="zh-CN" dirty="0"/>
              <a:t>RWKV</a:t>
            </a:r>
            <a:r>
              <a:rPr lang="zh-CN" altLang="en-US" dirty="0"/>
              <a:t>在</a:t>
            </a:r>
            <a:r>
              <a:rPr lang="en-US" altLang="zh-CN" b="1" dirty="0"/>
              <a:t>100B</a:t>
            </a:r>
            <a:r>
              <a:rPr lang="zh-CN" altLang="en-US" b="1" dirty="0"/>
              <a:t>以上的超大规模</a:t>
            </a:r>
            <a:r>
              <a:rPr lang="zh-CN" altLang="en-US" dirty="0"/>
              <a:t>下，与顶尖</a:t>
            </a:r>
            <a:r>
              <a:rPr lang="en-US" altLang="zh-CN" dirty="0"/>
              <a:t>Transformer</a:t>
            </a:r>
            <a:r>
              <a:rPr lang="zh-CN" altLang="en-US" dirty="0"/>
              <a:t>模型（如</a:t>
            </a:r>
            <a:r>
              <a:rPr lang="en-US" altLang="zh-CN" dirty="0"/>
              <a:t>GPT-4</a:t>
            </a:r>
            <a:r>
              <a:rPr lang="zh-CN" altLang="en-US" dirty="0"/>
              <a:t>、</a:t>
            </a:r>
            <a:r>
              <a:rPr lang="en-US" altLang="zh-CN" dirty="0"/>
              <a:t>Llama-3-70B</a:t>
            </a:r>
            <a:r>
              <a:rPr lang="zh-CN" altLang="en-US" dirty="0"/>
              <a:t>）的效果对比，还需要更多第三方独立验证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241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E223A-A493-28D8-BB09-404FB7A2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16F920-723D-3331-4299-B6092623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理论极限的探讨</a:t>
            </a:r>
            <a:endParaRPr lang="zh-CN" altLang="en-US" sz="28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0F8D9C-ACD2-5835-4CD7-CAD30BD76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55929"/>
            <a:ext cx="10963473" cy="4994910"/>
          </a:xfrm>
        </p:spPr>
        <p:txBody>
          <a:bodyPr anchor="t"/>
          <a:lstStyle/>
          <a:p>
            <a:r>
              <a:rPr lang="zh-CN" altLang="en-US" b="1" dirty="0"/>
              <a:t>特定任务的“天花板”问题</a:t>
            </a:r>
            <a:r>
              <a:rPr lang="en-US" altLang="zh-CN" b="1" dirty="0"/>
              <a:t>:</a:t>
            </a:r>
            <a:endParaRPr lang="zh-CN" altLang="en-US" dirty="0"/>
          </a:p>
          <a:p>
            <a:r>
              <a:rPr lang="en-US" altLang="zh-CN" dirty="0"/>
              <a:t>RWKV</a:t>
            </a:r>
            <a:r>
              <a:rPr lang="zh-CN" altLang="en-US" dirty="0"/>
              <a:t>放弃了全局注意力机制，这在某些高度依赖长距离、非序列化信息关联的任务上（如某些复杂的数学或逻辑推理），是否会存在理论上的“天花板”，是学术界和工业界持续关注的问题</a:t>
            </a:r>
            <a:endParaRPr lang="en-US" altLang="zh-CN" dirty="0"/>
          </a:p>
          <a:p>
            <a:r>
              <a:rPr lang="zh-CN" altLang="en-US" dirty="0"/>
              <a:t>长期记忆衰减问题（</a:t>
            </a:r>
            <a:r>
              <a:rPr lang="en-US" altLang="zh-CN" dirty="0"/>
              <a:t>w</a:t>
            </a:r>
            <a:r>
              <a:rPr lang="zh-CN" altLang="en-US" dirty="0"/>
              <a:t>向量可解释性）</a:t>
            </a:r>
          </a:p>
          <a:p>
            <a:pPr latinLnBrk="0"/>
            <a:r>
              <a:rPr lang="zh-CN" altLang="en-US" dirty="0"/>
              <a:t>万亿参数下的状态矩阵膨胀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55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1991588" y="1259740"/>
            <a:ext cx="2600960" cy="1545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解决 </a:t>
            </a:r>
            <a:r>
              <a:rPr lang="en-US" altLang="zh-CN" sz="2800" dirty="0"/>
              <a:t>Transformer </a:t>
            </a:r>
            <a:r>
              <a:rPr lang="zh-CN" altLang="en-US" sz="2800" dirty="0"/>
              <a:t>效率和效果问题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 </a:t>
            </a:r>
            <a:r>
              <a:rPr lang="zh-CN" altLang="en-US" dirty="0"/>
              <a:t>⽣成每个 </a:t>
            </a:r>
            <a:r>
              <a:rPr lang="en-US" altLang="zh-CN" dirty="0"/>
              <a:t>token </a:t>
            </a:r>
            <a:r>
              <a:rPr lang="zh-CN" altLang="en-US" dirty="0"/>
              <a:t>都需重新读前⽂，前⽂越⻓速度越慢</a:t>
            </a:r>
          </a:p>
          <a:p>
            <a:pPr marL="0" indent="0">
              <a:buNone/>
            </a:pPr>
            <a:r>
              <a:rPr lang="zh-CN" altLang="en-US" dirty="0"/>
              <a:t>    ⽽ </a:t>
            </a:r>
            <a:r>
              <a:rPr lang="en-US" altLang="zh-CN" dirty="0"/>
              <a:t>RWKV </a:t>
            </a:r>
            <a:r>
              <a:rPr lang="zh-CN" altLang="en-US" dirty="0"/>
              <a:t>像⼈脑，我们活了⼏⼗年，思考和说话不会越来越慢</a:t>
            </a:r>
          </a:p>
          <a:p>
            <a:r>
              <a:rPr lang="en-US" altLang="zh-CN" dirty="0"/>
              <a:t>Transformer </a:t>
            </a:r>
            <a:r>
              <a:rPr lang="zh-CN" altLang="en-US" dirty="0"/>
              <a:t>遇到麻烦	                                    </a:t>
            </a:r>
            <a:r>
              <a:rPr lang="en-US" altLang="zh-CN" dirty="0"/>
              <a:t>RWKV-7 </a:t>
            </a:r>
            <a:r>
              <a:rPr lang="zh-CN" altLang="en-US" dirty="0"/>
              <a:t>是未来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390DAC-F6ED-1AC5-FD2C-350C6C3AA13F}"/>
              </a:ext>
            </a:extLst>
          </p:cNvPr>
          <p:cNvGrpSpPr/>
          <p:nvPr/>
        </p:nvGrpSpPr>
        <p:grpSpPr>
          <a:xfrm>
            <a:off x="900286" y="3239529"/>
            <a:ext cx="4043836" cy="2355837"/>
            <a:chOff x="900286" y="3239529"/>
            <a:chExt cx="4043836" cy="23558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970923-D676-EE10-B8DE-881234B7C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286" y="3239529"/>
              <a:ext cx="4043836" cy="23558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D2F5E5-911D-CB99-7B80-4072D027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779" y="3629172"/>
              <a:ext cx="504762" cy="143333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CDA743-DB12-D7F5-A6FB-2DA3BE112A65}"/>
              </a:ext>
            </a:extLst>
          </p:cNvPr>
          <p:cNvGrpSpPr/>
          <p:nvPr/>
        </p:nvGrpSpPr>
        <p:grpSpPr>
          <a:xfrm>
            <a:off x="6105371" y="3239528"/>
            <a:ext cx="4372941" cy="2355837"/>
            <a:chOff x="6105371" y="3239528"/>
            <a:chExt cx="4372941" cy="23558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31CC50-8F25-72A3-3911-D83DC2928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5371" y="3239528"/>
              <a:ext cx="4372941" cy="23558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A44F1F-EE62-9B06-2ECF-59D4719D1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7401" y="3576792"/>
              <a:ext cx="542857" cy="14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03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创新点：首创 </a:t>
            </a:r>
            <a:r>
              <a:rPr lang="en-US" altLang="zh-CN" dirty="0"/>
              <a:t>RNN </a:t>
            </a:r>
            <a:r>
              <a:rPr lang="zh-CN" altLang="en-US" dirty="0"/>
              <a:t>大模型架构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952D1-48BE-B6EF-FEF9-055937D3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42" y="1517552"/>
            <a:ext cx="1094776" cy="4449737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B5D8FC73-9B06-75F0-E0F3-66EB37C16379}"/>
              </a:ext>
            </a:extLst>
          </p:cNvPr>
          <p:cNvSpPr txBox="1"/>
          <p:nvPr/>
        </p:nvSpPr>
        <p:spPr>
          <a:xfrm>
            <a:off x="1794869" y="1530575"/>
            <a:ext cx="3893413" cy="863698"/>
          </a:xfrm>
          <a:prstGeom prst="rect">
            <a:avLst/>
          </a:prstGeom>
        </p:spPr>
        <p:txBody>
          <a:bodyPr vert="horz" wrap="square" lIns="0" tIns="205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5"/>
              </a:spcBef>
            </a:pPr>
            <a:r>
              <a:rPr spc="-10" dirty="0">
                <a:latin typeface="Arial MT"/>
                <a:cs typeface="Arial MT"/>
              </a:rPr>
              <a:t>Receptance</a:t>
            </a:r>
            <a:endParaRPr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pc="-5" dirty="0">
                <a:latin typeface="Microsoft JhengHei UI Light"/>
                <a:cs typeface="Microsoft JhengHei UI Light"/>
              </a:rPr>
              <a:t>过去信息接受程度的向量</a:t>
            </a:r>
            <a:endParaRPr dirty="0">
              <a:latin typeface="Microsoft JhengHei UI Light"/>
              <a:cs typeface="Microsoft JhengHei UI Light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DDB9B8FB-A939-1F65-9C53-E92E021582D6}"/>
              </a:ext>
            </a:extLst>
          </p:cNvPr>
          <p:cNvSpPr txBox="1"/>
          <p:nvPr/>
        </p:nvSpPr>
        <p:spPr>
          <a:xfrm>
            <a:off x="1794869" y="2564925"/>
            <a:ext cx="3299647" cy="863698"/>
          </a:xfrm>
          <a:prstGeom prst="rect">
            <a:avLst/>
          </a:prstGeom>
        </p:spPr>
        <p:txBody>
          <a:bodyPr vert="horz" wrap="square" lIns="0" tIns="205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5"/>
              </a:spcBef>
            </a:pPr>
            <a:r>
              <a:rPr spc="50" dirty="0">
                <a:latin typeface="Arial MT"/>
                <a:cs typeface="Arial MT"/>
              </a:rPr>
              <a:t>Weight</a:t>
            </a:r>
            <a:endParaRPr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pc="-10" dirty="0">
                <a:latin typeface="Microsoft JhengHei UI Light"/>
                <a:cs typeface="Microsoft JhengHei UI Light"/>
              </a:rPr>
              <a:t>位置权重衰减向量</a:t>
            </a:r>
            <a:endParaRPr dirty="0">
              <a:latin typeface="Microsoft JhengHei UI Light"/>
              <a:cs typeface="Microsoft JhengHei UI Light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D0E3EF73-2C52-8F0C-ADFE-4F69D74C96F3}"/>
              </a:ext>
            </a:extLst>
          </p:cNvPr>
          <p:cNvSpPr txBox="1"/>
          <p:nvPr/>
        </p:nvSpPr>
        <p:spPr>
          <a:xfrm>
            <a:off x="1848307" y="3723547"/>
            <a:ext cx="3786535" cy="868186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lang="en-US" spc="-25" dirty="0">
                <a:latin typeface="Arial MT"/>
                <a:cs typeface="Arial MT"/>
              </a:rPr>
              <a:t>Key</a:t>
            </a:r>
            <a:endParaRPr lang="en-US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zh-CN" altLang="en-US" spc="10" dirty="0">
                <a:latin typeface="Microsoft JhengHei UI Light"/>
                <a:cs typeface="Microsoft JhengHei UI Light"/>
              </a:rPr>
              <a:t>类似注意⼒中 </a:t>
            </a:r>
            <a:r>
              <a:rPr lang="en-US" dirty="0">
                <a:latin typeface="Arial MT"/>
                <a:cs typeface="Arial MT"/>
              </a:rPr>
              <a:t>K</a:t>
            </a:r>
            <a:r>
              <a:rPr lang="en-US" spc="135" dirty="0">
                <a:latin typeface="Arial MT"/>
                <a:cs typeface="Arial MT"/>
              </a:rPr>
              <a:t> </a:t>
            </a:r>
            <a:r>
              <a:rPr lang="zh-CN" altLang="en-US" spc="-25" dirty="0">
                <a:latin typeface="Microsoft JhengHei UI Light"/>
                <a:cs typeface="Microsoft JhengHei UI Light"/>
              </a:rPr>
              <a:t>向量</a:t>
            </a:r>
            <a:endParaRPr lang="zh-CN" altLang="en-US" dirty="0">
              <a:latin typeface="Microsoft JhengHei UI Light"/>
              <a:cs typeface="Microsoft JhengHei UI Light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55DC085D-8DC5-D5D0-C72E-9FF9FFACCD12}"/>
              </a:ext>
            </a:extLst>
          </p:cNvPr>
          <p:cNvSpPr txBox="1"/>
          <p:nvPr/>
        </p:nvSpPr>
        <p:spPr>
          <a:xfrm>
            <a:off x="1794869" y="4910693"/>
            <a:ext cx="3121517" cy="868186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pc="-10" dirty="0">
                <a:latin typeface="Arial MT"/>
                <a:cs typeface="Arial MT"/>
              </a:rPr>
              <a:t>Value</a:t>
            </a:r>
            <a:endParaRPr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pc="15" dirty="0">
                <a:latin typeface="Microsoft JhengHei UI Light"/>
                <a:cs typeface="Microsoft JhengHei UI Light"/>
              </a:rPr>
              <a:t>类似注意⼒中 </a:t>
            </a:r>
            <a:r>
              <a:rPr dirty="0">
                <a:latin typeface="Arial MT"/>
                <a:cs typeface="Arial MT"/>
              </a:rPr>
              <a:t>V</a:t>
            </a:r>
            <a:r>
              <a:rPr spc="145" dirty="0">
                <a:latin typeface="Arial MT"/>
                <a:cs typeface="Arial MT"/>
              </a:rPr>
              <a:t> </a:t>
            </a:r>
            <a:r>
              <a:rPr spc="-25" dirty="0">
                <a:latin typeface="Microsoft JhengHei UI Light"/>
                <a:cs typeface="Microsoft JhengHei UI Light"/>
              </a:rPr>
              <a:t>向量</a:t>
            </a:r>
            <a:endParaRPr dirty="0">
              <a:latin typeface="Microsoft JhengHei UI Light"/>
              <a:cs typeface="Microsoft JhengHei UI Light"/>
            </a:endParaRPr>
          </a:p>
        </p:txBody>
      </p:sp>
      <p:pic>
        <p:nvPicPr>
          <p:cNvPr id="16" name="object 5">
            <a:extLst>
              <a:ext uri="{FF2B5EF4-FFF2-40B4-BE49-F238E27FC236}">
                <a16:creationId xmlns:a16="http://schemas.microsoft.com/office/drawing/2014/main" id="{A2769731-97DE-BA6E-0DB4-370110FCFAE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6510" y="1168008"/>
            <a:ext cx="4374517" cy="47009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10BB75-C2F6-7B06-E07D-CE09D9F023E5}"/>
              </a:ext>
            </a:extLst>
          </p:cNvPr>
          <p:cNvSpPr txBox="1"/>
          <p:nvPr/>
        </p:nvSpPr>
        <p:spPr>
          <a:xfrm>
            <a:off x="8780780" y="1674297"/>
            <a:ext cx="2978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训练像 </a:t>
            </a:r>
            <a:r>
              <a:rPr lang="en-US" b="1" dirty="0">
                <a:solidFill>
                  <a:srgbClr val="C00000"/>
                </a:solidFill>
              </a:rPr>
              <a:t>Transformer</a:t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推理像 </a:t>
            </a:r>
            <a:r>
              <a:rPr lang="en-US" b="1" dirty="0">
                <a:solidFill>
                  <a:srgbClr val="C00000"/>
                </a:solidFill>
              </a:rPr>
              <a:t>RNN</a:t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</a:rPr>
              <a:t>微调 </a:t>
            </a:r>
            <a:r>
              <a:rPr lang="en-US" b="1" dirty="0">
                <a:solidFill>
                  <a:srgbClr val="C00000"/>
                </a:solidFill>
              </a:rPr>
              <a:t>State-tuning</a:t>
            </a:r>
          </a:p>
          <a:p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5461" y="683129"/>
            <a:ext cx="2992337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pc="-127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项⽬发展历史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8502" y="4730591"/>
            <a:ext cx="810176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395" spc="82" dirty="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r>
              <a:rPr sz="1395" spc="-15" dirty="0">
                <a:solidFill>
                  <a:srgbClr val="FFFFFF"/>
                </a:solidFill>
                <a:latin typeface="Microsoft JhengHei UI Light"/>
                <a:cs typeface="Microsoft JhengHei UI Light"/>
              </a:rPr>
              <a:t>年初</a:t>
            </a:r>
            <a:endParaRPr sz="1395">
              <a:latin typeface="Microsoft JhengHei UI Light"/>
              <a:cs typeface="Microsoft JhengHei UI Light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D224BA8-8993-E48E-20A0-B3FE02BFBBA1}"/>
              </a:ext>
            </a:extLst>
          </p:cNvPr>
          <p:cNvGrpSpPr/>
          <p:nvPr/>
        </p:nvGrpSpPr>
        <p:grpSpPr>
          <a:xfrm>
            <a:off x="2809" y="2553155"/>
            <a:ext cx="12191144" cy="3958174"/>
            <a:chOff x="0" y="4210341"/>
            <a:chExt cx="20104100" cy="6527322"/>
          </a:xfrm>
        </p:grpSpPr>
        <p:grpSp>
          <p:nvGrpSpPr>
            <p:cNvPr id="5" name="object 5"/>
            <p:cNvGrpSpPr/>
            <p:nvPr/>
          </p:nvGrpSpPr>
          <p:grpSpPr>
            <a:xfrm>
              <a:off x="0" y="5292078"/>
              <a:ext cx="20104100" cy="4304030"/>
              <a:chOff x="0" y="5292078"/>
              <a:chExt cx="20104100" cy="4304030"/>
            </a:xfrm>
          </p:grpSpPr>
          <p:sp>
            <p:nvSpPr>
              <p:cNvPr id="6" name="object 6"/>
              <p:cNvSpPr/>
              <p:nvPr/>
            </p:nvSpPr>
            <p:spPr>
              <a:xfrm>
                <a:off x="0" y="7489492"/>
                <a:ext cx="20104100" cy="62865"/>
              </a:xfrm>
              <a:custGeom>
                <a:avLst/>
                <a:gdLst/>
                <a:ahLst/>
                <a:cxnLst/>
                <a:rect l="l" t="t" r="r" b="b"/>
                <a:pathLst>
                  <a:path w="20104100" h="62865">
                    <a:moveTo>
                      <a:pt x="0" y="62825"/>
                    </a:moveTo>
                    <a:lnTo>
                      <a:pt x="0" y="0"/>
                    </a:lnTo>
                    <a:lnTo>
                      <a:pt x="20104099" y="0"/>
                    </a:lnTo>
                    <a:lnTo>
                      <a:pt x="20104099" y="62825"/>
                    </a:lnTo>
                    <a:lnTo>
                      <a:pt x="0" y="62825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6502010" y="7342878"/>
                <a:ext cx="327660" cy="327660"/>
              </a:xfrm>
              <a:custGeom>
                <a:avLst/>
                <a:gdLst/>
                <a:ahLst/>
                <a:cxnLst/>
                <a:rect l="l" t="t" r="r" b="b"/>
                <a:pathLst>
                  <a:path w="327659" h="327659">
                    <a:moveTo>
                      <a:pt x="163519" y="0"/>
                    </a:moveTo>
                    <a:lnTo>
                      <a:pt x="122038" y="5321"/>
                    </a:lnTo>
                    <a:lnTo>
                      <a:pt x="82762" y="21285"/>
                    </a:lnTo>
                    <a:lnTo>
                      <a:pt x="47894" y="47893"/>
                    </a:lnTo>
                    <a:lnTo>
                      <a:pt x="21286" y="82761"/>
                    </a:lnTo>
                    <a:lnTo>
                      <a:pt x="5321" y="122038"/>
                    </a:lnTo>
                    <a:lnTo>
                      <a:pt x="0" y="163519"/>
                    </a:lnTo>
                    <a:lnTo>
                      <a:pt x="5321" y="205000"/>
                    </a:lnTo>
                    <a:lnTo>
                      <a:pt x="21286" y="244276"/>
                    </a:lnTo>
                    <a:lnTo>
                      <a:pt x="47894" y="279144"/>
                    </a:lnTo>
                    <a:lnTo>
                      <a:pt x="82762" y="305752"/>
                    </a:lnTo>
                    <a:lnTo>
                      <a:pt x="122038" y="321717"/>
                    </a:lnTo>
                    <a:lnTo>
                      <a:pt x="163519" y="327038"/>
                    </a:lnTo>
                    <a:lnTo>
                      <a:pt x="205000" y="321717"/>
                    </a:lnTo>
                    <a:lnTo>
                      <a:pt x="244276" y="305752"/>
                    </a:lnTo>
                    <a:lnTo>
                      <a:pt x="279144" y="279144"/>
                    </a:lnTo>
                    <a:lnTo>
                      <a:pt x="305752" y="244276"/>
                    </a:lnTo>
                    <a:lnTo>
                      <a:pt x="321717" y="205000"/>
                    </a:lnTo>
                    <a:lnTo>
                      <a:pt x="327038" y="163519"/>
                    </a:lnTo>
                    <a:lnTo>
                      <a:pt x="321717" y="122038"/>
                    </a:lnTo>
                    <a:lnTo>
                      <a:pt x="305752" y="82761"/>
                    </a:lnTo>
                    <a:lnTo>
                      <a:pt x="279144" y="47893"/>
                    </a:lnTo>
                    <a:lnTo>
                      <a:pt x="244276" y="21285"/>
                    </a:lnTo>
                    <a:lnTo>
                      <a:pt x="205000" y="5321"/>
                    </a:lnTo>
                    <a:lnTo>
                      <a:pt x="163519" y="0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6502010" y="7342877"/>
                <a:ext cx="327660" cy="327660"/>
              </a:xfrm>
              <a:custGeom>
                <a:avLst/>
                <a:gdLst/>
                <a:ahLst/>
                <a:cxnLst/>
                <a:rect l="l" t="t" r="r" b="b"/>
                <a:pathLst>
                  <a:path w="327659" h="327659">
                    <a:moveTo>
                      <a:pt x="279145" y="47893"/>
                    </a:moveTo>
                    <a:lnTo>
                      <a:pt x="305752" y="82761"/>
                    </a:lnTo>
                    <a:lnTo>
                      <a:pt x="321717" y="122038"/>
                    </a:lnTo>
                    <a:lnTo>
                      <a:pt x="327038" y="163519"/>
                    </a:lnTo>
                    <a:lnTo>
                      <a:pt x="321717" y="205000"/>
                    </a:lnTo>
                    <a:lnTo>
                      <a:pt x="305752" y="244276"/>
                    </a:lnTo>
                    <a:lnTo>
                      <a:pt x="279145" y="279145"/>
                    </a:lnTo>
                    <a:lnTo>
                      <a:pt x="244276" y="305752"/>
                    </a:lnTo>
                    <a:lnTo>
                      <a:pt x="205000" y="321717"/>
                    </a:lnTo>
                    <a:lnTo>
                      <a:pt x="163519" y="327038"/>
                    </a:lnTo>
                    <a:lnTo>
                      <a:pt x="122038" y="321717"/>
                    </a:lnTo>
                    <a:lnTo>
                      <a:pt x="82761" y="305752"/>
                    </a:lnTo>
                    <a:lnTo>
                      <a:pt x="47893" y="279145"/>
                    </a:lnTo>
                    <a:lnTo>
                      <a:pt x="21286" y="244276"/>
                    </a:lnTo>
                    <a:lnTo>
                      <a:pt x="5321" y="205000"/>
                    </a:lnTo>
                    <a:lnTo>
                      <a:pt x="0" y="163519"/>
                    </a:lnTo>
                    <a:lnTo>
                      <a:pt x="5321" y="122038"/>
                    </a:lnTo>
                    <a:lnTo>
                      <a:pt x="21286" y="82761"/>
                    </a:lnTo>
                    <a:lnTo>
                      <a:pt x="47893" y="47893"/>
                    </a:lnTo>
                    <a:lnTo>
                      <a:pt x="82761" y="21286"/>
                    </a:lnTo>
                    <a:lnTo>
                      <a:pt x="122038" y="5321"/>
                    </a:lnTo>
                    <a:lnTo>
                      <a:pt x="163519" y="0"/>
                    </a:lnTo>
                    <a:lnTo>
                      <a:pt x="205000" y="5321"/>
                    </a:lnTo>
                    <a:lnTo>
                      <a:pt x="244276" y="21286"/>
                    </a:lnTo>
                    <a:lnTo>
                      <a:pt x="279145" y="47893"/>
                    </a:lnTo>
                    <a:close/>
                  </a:path>
                </a:pathLst>
              </a:custGeom>
              <a:ln w="20941">
                <a:solidFill>
                  <a:srgbClr val="D81D30"/>
                </a:solidFill>
              </a:ln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pic>
            <p:nvPicPr>
              <p:cNvPr id="9" name="object 9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71589" y="7412458"/>
                <a:ext cx="187880" cy="187880"/>
              </a:xfrm>
              <a:prstGeom prst="rect">
                <a:avLst/>
              </a:prstGeom>
            </p:spPr>
          </p:pic>
          <p:sp>
            <p:nvSpPr>
              <p:cNvPr id="10" name="object 10"/>
              <p:cNvSpPr/>
              <p:nvPr/>
            </p:nvSpPr>
            <p:spPr>
              <a:xfrm>
                <a:off x="2376170" y="5348446"/>
                <a:ext cx="0" cy="2112645"/>
              </a:xfrm>
              <a:custGeom>
                <a:avLst/>
                <a:gdLst/>
                <a:ahLst/>
                <a:cxnLst/>
                <a:rect l="l" t="t" r="r" b="b"/>
                <a:pathLst>
                  <a:path h="2112645">
                    <a:moveTo>
                      <a:pt x="0" y="0"/>
                    </a:moveTo>
                    <a:lnTo>
                      <a:pt x="0" y="2112223"/>
                    </a:lnTo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4030569" y="5348446"/>
                <a:ext cx="0" cy="2112645"/>
              </a:xfrm>
              <a:custGeom>
                <a:avLst/>
                <a:gdLst/>
                <a:ahLst/>
                <a:cxnLst/>
                <a:rect l="l" t="t" r="r" b="b"/>
                <a:pathLst>
                  <a:path h="2112645">
                    <a:moveTo>
                      <a:pt x="0" y="0"/>
                    </a:moveTo>
                    <a:lnTo>
                      <a:pt x="0" y="2112222"/>
                    </a:lnTo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5842033" y="5307953"/>
                <a:ext cx="0" cy="2112645"/>
              </a:xfrm>
              <a:custGeom>
                <a:avLst/>
                <a:gdLst/>
                <a:ahLst/>
                <a:cxnLst/>
                <a:rect l="l" t="t" r="r" b="b"/>
                <a:pathLst>
                  <a:path h="2112645">
                    <a:moveTo>
                      <a:pt x="0" y="0"/>
                    </a:moveTo>
                    <a:lnTo>
                      <a:pt x="0" y="2112223"/>
                    </a:lnTo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6665530" y="7618319"/>
                <a:ext cx="0" cy="1962150"/>
              </a:xfrm>
              <a:custGeom>
                <a:avLst/>
                <a:gdLst/>
                <a:ahLst/>
                <a:cxnLst/>
                <a:rect l="l" t="t" r="r" b="b"/>
                <a:pathLst>
                  <a:path h="1962150">
                    <a:moveTo>
                      <a:pt x="0" y="0"/>
                    </a:moveTo>
                    <a:lnTo>
                      <a:pt x="0" y="1961781"/>
                    </a:lnTo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9F3D89D-A764-02F3-82F0-F1251EF7818F}"/>
                </a:ext>
              </a:extLst>
            </p:cNvPr>
            <p:cNvGrpSpPr/>
            <p:nvPr/>
          </p:nvGrpSpPr>
          <p:grpSpPr>
            <a:xfrm>
              <a:off x="481405" y="4210341"/>
              <a:ext cx="19381508" cy="6527322"/>
              <a:chOff x="481405" y="4210341"/>
              <a:chExt cx="19381508" cy="6527322"/>
            </a:xfrm>
          </p:grpSpPr>
          <p:sp>
            <p:nvSpPr>
              <p:cNvPr id="14" name="object 14"/>
              <p:cNvSpPr txBox="1"/>
              <p:nvPr/>
            </p:nvSpPr>
            <p:spPr>
              <a:xfrm>
                <a:off x="756901" y="5185516"/>
                <a:ext cx="1491616" cy="826584"/>
              </a:xfrm>
              <a:prstGeom prst="rect">
                <a:avLst/>
              </a:prstGeom>
            </p:spPr>
            <p:txBody>
              <a:bodyPr vert="horz" wrap="square" lIns="0" tIns="7316" rIns="0" bIns="0" rtlCol="0">
                <a:spAutoFit/>
              </a:bodyPr>
              <a:lstStyle/>
              <a:p>
                <a:pPr marL="7701" marR="3081">
                  <a:lnSpc>
                    <a:spcPct val="119500"/>
                  </a:lnSpc>
                  <a:spcBef>
                    <a:spcPts val="58"/>
                  </a:spcBef>
                </a:pPr>
                <a:r>
                  <a:rPr sz="1395" spc="-6" dirty="0">
                    <a:latin typeface="Microsoft JhengHei UI Light"/>
                    <a:cs typeface="Microsoft JhengHei UI Light"/>
                  </a:rPr>
                  <a:t>彭博⼀⼈的</a:t>
                </a:r>
                <a:r>
                  <a:rPr sz="1395" spc="-9" dirty="0">
                    <a:latin typeface="Microsoft JhengHei UI Light"/>
                    <a:cs typeface="Microsoft JhengHei UI Light"/>
                  </a:rPr>
                  <a:t>开源项⽬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sp>
            <p:nvSpPr>
              <p:cNvPr id="16" name="object 16"/>
              <p:cNvSpPr txBox="1"/>
              <p:nvPr/>
            </p:nvSpPr>
            <p:spPr>
              <a:xfrm>
                <a:off x="2493643" y="5195941"/>
                <a:ext cx="1198245" cy="1216131"/>
              </a:xfrm>
              <a:prstGeom prst="rect">
                <a:avLst/>
              </a:prstGeom>
            </p:spPr>
            <p:txBody>
              <a:bodyPr vert="horz" wrap="square" lIns="0" tIns="7701" rIns="0" bIns="0" rtlCol="0">
                <a:spAutoFit/>
              </a:bodyPr>
              <a:lstStyle/>
              <a:p>
                <a:pPr marL="7701" marR="37736">
                  <a:lnSpc>
                    <a:spcPct val="110500"/>
                  </a:lnSpc>
                  <a:spcBef>
                    <a:spcPts val="61"/>
                  </a:spcBef>
                </a:pPr>
                <a:r>
                  <a:rPr sz="1395" spc="-49" dirty="0">
                    <a:latin typeface="Arial MT"/>
                    <a:cs typeface="Arial MT"/>
                  </a:rPr>
                  <a:t>RWKV-</a:t>
                </a:r>
                <a:r>
                  <a:rPr sz="1395" spc="55" dirty="0">
                    <a:latin typeface="Arial MT"/>
                    <a:cs typeface="Arial MT"/>
                  </a:rPr>
                  <a:t>4 </a:t>
                </a:r>
                <a:r>
                  <a:rPr sz="1395" spc="-15" dirty="0">
                    <a:latin typeface="Arial MT"/>
                    <a:cs typeface="Arial MT"/>
                  </a:rPr>
                  <a:t>7B</a:t>
                </a:r>
                <a:endParaRPr sz="1395" dirty="0">
                  <a:latin typeface="Arial MT"/>
                  <a:cs typeface="Arial MT"/>
                </a:endParaRPr>
              </a:p>
              <a:p>
                <a:pPr marL="7701">
                  <a:spcBef>
                    <a:spcPts val="255"/>
                  </a:spcBef>
                </a:pPr>
                <a:r>
                  <a:rPr sz="1395" spc="-9" dirty="0">
                    <a:latin typeface="Microsoft JhengHei UI Light"/>
                    <a:cs typeface="Microsoft JhengHei UI Light"/>
                  </a:rPr>
                  <a:t>模型开源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4193176" y="5195941"/>
                <a:ext cx="1198245" cy="1216131"/>
              </a:xfrm>
              <a:prstGeom prst="rect">
                <a:avLst/>
              </a:prstGeom>
            </p:spPr>
            <p:txBody>
              <a:bodyPr vert="horz" wrap="square" lIns="0" tIns="7701" rIns="0" bIns="0" rtlCol="0">
                <a:spAutoFit/>
              </a:bodyPr>
              <a:lstStyle/>
              <a:p>
                <a:pPr marL="7701" marR="37736">
                  <a:lnSpc>
                    <a:spcPct val="110500"/>
                  </a:lnSpc>
                  <a:spcBef>
                    <a:spcPts val="61"/>
                  </a:spcBef>
                </a:pPr>
                <a:r>
                  <a:rPr sz="1395" spc="-49" dirty="0">
                    <a:latin typeface="Arial MT"/>
                    <a:cs typeface="Arial MT"/>
                  </a:rPr>
                  <a:t>RWKV-</a:t>
                </a:r>
                <a:r>
                  <a:rPr sz="1395" spc="55" dirty="0">
                    <a:latin typeface="Arial MT"/>
                    <a:cs typeface="Arial MT"/>
                  </a:rPr>
                  <a:t>4 </a:t>
                </a:r>
                <a:r>
                  <a:rPr sz="1395" spc="-15" dirty="0">
                    <a:latin typeface="Arial MT"/>
                    <a:cs typeface="Arial MT"/>
                  </a:rPr>
                  <a:t>14B</a:t>
                </a:r>
                <a:endParaRPr sz="1395" dirty="0">
                  <a:latin typeface="Arial MT"/>
                  <a:cs typeface="Arial MT"/>
                </a:endParaRPr>
              </a:p>
              <a:p>
                <a:pPr marL="7701">
                  <a:spcBef>
                    <a:spcPts val="255"/>
                  </a:spcBef>
                </a:pPr>
                <a:r>
                  <a:rPr sz="1395" spc="-9" dirty="0">
                    <a:latin typeface="Microsoft JhengHei UI Light"/>
                    <a:cs typeface="Microsoft JhengHei UI Light"/>
                  </a:rPr>
                  <a:t>模型开源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sp>
            <p:nvSpPr>
              <p:cNvPr id="18" name="object 18"/>
              <p:cNvSpPr txBox="1"/>
              <p:nvPr/>
            </p:nvSpPr>
            <p:spPr>
              <a:xfrm>
                <a:off x="1819156" y="7784475"/>
                <a:ext cx="4668521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  <a:tabLst>
                    <a:tab pos="1015029" algn="l"/>
                    <a:tab pos="2108996" algn="l"/>
                  </a:tabLst>
                </a:pPr>
                <a:r>
                  <a:rPr sz="1395" spc="24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2022.11</a:t>
                </a:r>
                <a:r>
                  <a:rPr sz="1395" dirty="0">
                    <a:solidFill>
                      <a:srgbClr val="FFFFFF"/>
                    </a:solidFill>
                    <a:latin typeface="Arial MT"/>
                    <a:cs typeface="Arial MT"/>
                  </a:rPr>
                  <a:t>	</a:t>
                </a:r>
                <a:r>
                  <a:rPr sz="1395" spc="69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2023.03</a:t>
                </a:r>
                <a:r>
                  <a:rPr sz="1395" dirty="0">
                    <a:solidFill>
                      <a:srgbClr val="FFFFFF"/>
                    </a:solidFill>
                    <a:latin typeface="Arial MT"/>
                    <a:cs typeface="Arial MT"/>
                  </a:rPr>
                  <a:t>	</a:t>
                </a:r>
                <a:r>
                  <a:rPr sz="1395" spc="69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2023.05</a:t>
                </a:r>
                <a:endParaRPr sz="1395" dirty="0">
                  <a:latin typeface="Arial MT"/>
                  <a:cs typeface="Arial MT"/>
                </a:endParaRPr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5992078" y="5159632"/>
                <a:ext cx="2069464" cy="838155"/>
              </a:xfrm>
              <a:prstGeom prst="rect">
                <a:avLst/>
              </a:prstGeom>
            </p:spPr>
            <p:txBody>
              <a:bodyPr vert="horz" wrap="square" lIns="0" tIns="40047" rIns="0" bIns="0" rtlCol="0">
                <a:spAutoFit/>
              </a:bodyPr>
              <a:lstStyle/>
              <a:p>
                <a:pPr marL="7701">
                  <a:spcBef>
                    <a:spcPts val="315"/>
                  </a:spcBef>
                </a:pPr>
                <a:r>
                  <a:rPr sz="1395" spc="-49" dirty="0">
                    <a:solidFill>
                      <a:srgbClr val="FFFFFF"/>
                    </a:solidFill>
                    <a:latin typeface="Arial MT"/>
                    <a:cs typeface="Arial MT"/>
                  </a:rPr>
                  <a:t>RWKV-</a:t>
                </a:r>
                <a:r>
                  <a:rPr sz="1395" spc="55" dirty="0">
                    <a:solidFill>
                      <a:srgbClr val="FFFFFF"/>
                    </a:solidFill>
                    <a:latin typeface="Arial MT"/>
                    <a:cs typeface="Arial MT"/>
                  </a:rPr>
                  <a:t>4</a:t>
                </a:r>
                <a:endParaRPr sz="1395">
                  <a:latin typeface="Arial MT"/>
                  <a:cs typeface="Arial MT"/>
                </a:endParaRPr>
              </a:p>
              <a:p>
                <a:pPr marL="7701">
                  <a:spcBef>
                    <a:spcPts val="255"/>
                  </a:spcBef>
                </a:pPr>
                <a:r>
                  <a:rPr sz="1395" spc="-27" dirty="0">
                    <a:solidFill>
                      <a:srgbClr val="FFFFFF"/>
                    </a:solidFill>
                    <a:latin typeface="Microsoft JhengHei UI Light"/>
                    <a:cs typeface="Microsoft JhengHei UI Light"/>
                  </a:rPr>
                  <a:t>被 </a:t>
                </a:r>
                <a:r>
                  <a:rPr sz="1395" dirty="0">
                    <a:solidFill>
                      <a:srgbClr val="FFFFFF"/>
                    </a:solidFill>
                    <a:latin typeface="Arial MT"/>
                    <a:cs typeface="Arial MT"/>
                  </a:rPr>
                  <a:t>EMNLP</a:t>
                </a:r>
                <a:r>
                  <a:rPr sz="1395" spc="-21" dirty="0">
                    <a:solidFill>
                      <a:srgbClr val="FFFFFF"/>
                    </a:solidFill>
                    <a:latin typeface="Arial MT"/>
                    <a:cs typeface="Arial MT"/>
                  </a:rPr>
                  <a:t> </a:t>
                </a:r>
                <a:r>
                  <a:rPr sz="1395" spc="-15" dirty="0">
                    <a:solidFill>
                      <a:srgbClr val="FFFFFF"/>
                    </a:solidFill>
                    <a:latin typeface="Microsoft JhengHei UI Light"/>
                    <a:cs typeface="Microsoft JhengHei UI Light"/>
                  </a:rPr>
                  <a:t>收录</a:t>
                </a:r>
                <a:endParaRPr sz="1395">
                  <a:latin typeface="Microsoft JhengHei UI Light"/>
                  <a:cs typeface="Microsoft JhengHei UI Light"/>
                </a:endParaRPr>
              </a:p>
            </p:txBody>
          </p:sp>
          <p:grpSp>
            <p:nvGrpSpPr>
              <p:cNvPr id="20" name="object 20"/>
              <p:cNvGrpSpPr/>
              <p:nvPr/>
            </p:nvGrpSpPr>
            <p:grpSpPr>
              <a:xfrm>
                <a:off x="8244797" y="5233280"/>
                <a:ext cx="5367655" cy="4391025"/>
                <a:chOff x="8244797" y="5233280"/>
                <a:chExt cx="5367655" cy="4391025"/>
              </a:xfrm>
            </p:grpSpPr>
            <p:sp>
              <p:nvSpPr>
                <p:cNvPr id="21" name="object 21"/>
                <p:cNvSpPr/>
                <p:nvPr/>
              </p:nvSpPr>
              <p:spPr>
                <a:xfrm>
                  <a:off x="11139396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17" y="0"/>
                      </a:moveTo>
                      <a:lnTo>
                        <a:pt x="122036" y="5321"/>
                      </a:lnTo>
                      <a:lnTo>
                        <a:pt x="82761" y="21285"/>
                      </a:lnTo>
                      <a:lnTo>
                        <a:pt x="47896" y="47893"/>
                      </a:lnTo>
                      <a:lnTo>
                        <a:pt x="21287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7" y="244276"/>
                      </a:lnTo>
                      <a:lnTo>
                        <a:pt x="47896" y="279144"/>
                      </a:lnTo>
                      <a:lnTo>
                        <a:pt x="82761" y="305752"/>
                      </a:lnTo>
                      <a:lnTo>
                        <a:pt x="122036" y="321717"/>
                      </a:lnTo>
                      <a:lnTo>
                        <a:pt x="163517" y="327038"/>
                      </a:lnTo>
                      <a:lnTo>
                        <a:pt x="204998" y="321717"/>
                      </a:lnTo>
                      <a:lnTo>
                        <a:pt x="244276" y="305752"/>
                      </a:lnTo>
                      <a:lnTo>
                        <a:pt x="279145" y="279144"/>
                      </a:lnTo>
                      <a:lnTo>
                        <a:pt x="305755" y="244276"/>
                      </a:lnTo>
                      <a:lnTo>
                        <a:pt x="321720" y="205000"/>
                      </a:lnTo>
                      <a:lnTo>
                        <a:pt x="327042" y="163519"/>
                      </a:lnTo>
                      <a:lnTo>
                        <a:pt x="321720" y="122038"/>
                      </a:lnTo>
                      <a:lnTo>
                        <a:pt x="305755" y="82761"/>
                      </a:lnTo>
                      <a:lnTo>
                        <a:pt x="279145" y="47893"/>
                      </a:lnTo>
                      <a:lnTo>
                        <a:pt x="244276" y="21285"/>
                      </a:lnTo>
                      <a:lnTo>
                        <a:pt x="204998" y="5321"/>
                      </a:lnTo>
                      <a:lnTo>
                        <a:pt x="163517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22" name="object 22"/>
                <p:cNvSpPr/>
                <p:nvPr/>
              </p:nvSpPr>
              <p:spPr>
                <a:xfrm>
                  <a:off x="11139398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23" name="object 23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1208975" y="7412458"/>
                  <a:ext cx="187881" cy="187880"/>
                </a:xfrm>
                <a:prstGeom prst="rect">
                  <a:avLst/>
                </a:prstGeom>
              </p:spPr>
            </p:pic>
            <p:sp>
              <p:nvSpPr>
                <p:cNvPr id="24" name="object 24"/>
                <p:cNvSpPr/>
                <p:nvPr/>
              </p:nvSpPr>
              <p:spPr>
                <a:xfrm>
                  <a:off x="11961363" y="5249155"/>
                  <a:ext cx="0" cy="2112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12645">
                      <a:moveTo>
                        <a:pt x="0" y="0"/>
                      </a:moveTo>
                      <a:lnTo>
                        <a:pt x="0" y="2112223"/>
                      </a:lnTo>
                    </a:path>
                  </a:pathLst>
                </a:custGeom>
                <a:ln w="31412">
                  <a:solidFill>
                    <a:srgbClr val="FFFF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25" name="object 25"/>
                <p:cNvSpPr/>
                <p:nvPr/>
              </p:nvSpPr>
              <p:spPr>
                <a:xfrm>
                  <a:off x="11302912" y="7646374"/>
                  <a:ext cx="0" cy="19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62150">
                      <a:moveTo>
                        <a:pt x="0" y="0"/>
                      </a:moveTo>
                      <a:lnTo>
                        <a:pt x="0" y="1961781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26" name="object 26"/>
                <p:cNvSpPr/>
                <p:nvPr/>
              </p:nvSpPr>
              <p:spPr>
                <a:xfrm>
                  <a:off x="13438135" y="5284879"/>
                  <a:ext cx="0" cy="2040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40890">
                      <a:moveTo>
                        <a:pt x="0" y="0"/>
                      </a:moveTo>
                      <a:lnTo>
                        <a:pt x="0" y="2040778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27" name="object 27"/>
                <p:cNvSpPr/>
                <p:nvPr/>
              </p:nvSpPr>
              <p:spPr>
                <a:xfrm>
                  <a:off x="13274608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21" y="0"/>
                      </a:moveTo>
                      <a:lnTo>
                        <a:pt x="122041" y="5321"/>
                      </a:lnTo>
                      <a:lnTo>
                        <a:pt x="82765" y="21285"/>
                      </a:lnTo>
                      <a:lnTo>
                        <a:pt x="47896" y="47893"/>
                      </a:lnTo>
                      <a:lnTo>
                        <a:pt x="21287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7" y="244276"/>
                      </a:lnTo>
                      <a:lnTo>
                        <a:pt x="47896" y="279144"/>
                      </a:lnTo>
                      <a:lnTo>
                        <a:pt x="82765" y="305752"/>
                      </a:lnTo>
                      <a:lnTo>
                        <a:pt x="122041" y="321717"/>
                      </a:lnTo>
                      <a:lnTo>
                        <a:pt x="163521" y="327038"/>
                      </a:lnTo>
                      <a:lnTo>
                        <a:pt x="205000" y="321717"/>
                      </a:lnTo>
                      <a:lnTo>
                        <a:pt x="244276" y="305752"/>
                      </a:lnTo>
                      <a:lnTo>
                        <a:pt x="279145" y="279144"/>
                      </a:lnTo>
                      <a:lnTo>
                        <a:pt x="305755" y="244276"/>
                      </a:lnTo>
                      <a:lnTo>
                        <a:pt x="321720" y="205000"/>
                      </a:lnTo>
                      <a:lnTo>
                        <a:pt x="327042" y="163519"/>
                      </a:lnTo>
                      <a:lnTo>
                        <a:pt x="321720" y="122038"/>
                      </a:lnTo>
                      <a:lnTo>
                        <a:pt x="305755" y="82761"/>
                      </a:lnTo>
                      <a:lnTo>
                        <a:pt x="279145" y="47893"/>
                      </a:lnTo>
                      <a:lnTo>
                        <a:pt x="244276" y="21285"/>
                      </a:lnTo>
                      <a:lnTo>
                        <a:pt x="205000" y="5321"/>
                      </a:lnTo>
                      <a:lnTo>
                        <a:pt x="163521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28" name="object 28"/>
                <p:cNvSpPr/>
                <p:nvPr/>
              </p:nvSpPr>
              <p:spPr>
                <a:xfrm>
                  <a:off x="13274611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29" name="object 29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3344190" y="7412458"/>
                  <a:ext cx="187879" cy="187880"/>
                </a:xfrm>
                <a:prstGeom prst="rect">
                  <a:avLst/>
                </a:prstGeom>
              </p:spPr>
            </p:pic>
            <p:sp>
              <p:nvSpPr>
                <p:cNvPr id="30" name="object 30"/>
                <p:cNvSpPr/>
                <p:nvPr/>
              </p:nvSpPr>
              <p:spPr>
                <a:xfrm>
                  <a:off x="8255275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19" y="0"/>
                      </a:moveTo>
                      <a:lnTo>
                        <a:pt x="122038" y="5321"/>
                      </a:lnTo>
                      <a:lnTo>
                        <a:pt x="82761" y="21285"/>
                      </a:lnTo>
                      <a:lnTo>
                        <a:pt x="47893" y="47893"/>
                      </a:lnTo>
                      <a:lnTo>
                        <a:pt x="21285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5" y="244276"/>
                      </a:lnTo>
                      <a:lnTo>
                        <a:pt x="47893" y="279144"/>
                      </a:lnTo>
                      <a:lnTo>
                        <a:pt x="82761" y="305752"/>
                      </a:lnTo>
                      <a:lnTo>
                        <a:pt x="122038" y="321717"/>
                      </a:lnTo>
                      <a:lnTo>
                        <a:pt x="163519" y="327038"/>
                      </a:lnTo>
                      <a:lnTo>
                        <a:pt x="204999" y="321717"/>
                      </a:lnTo>
                      <a:lnTo>
                        <a:pt x="244276" y="305752"/>
                      </a:lnTo>
                      <a:lnTo>
                        <a:pt x="279144" y="279144"/>
                      </a:lnTo>
                      <a:lnTo>
                        <a:pt x="305752" y="244276"/>
                      </a:lnTo>
                      <a:lnTo>
                        <a:pt x="321717" y="205000"/>
                      </a:lnTo>
                      <a:lnTo>
                        <a:pt x="327038" y="163519"/>
                      </a:lnTo>
                      <a:lnTo>
                        <a:pt x="321717" y="122038"/>
                      </a:lnTo>
                      <a:lnTo>
                        <a:pt x="305752" y="82761"/>
                      </a:lnTo>
                      <a:lnTo>
                        <a:pt x="279144" y="47893"/>
                      </a:lnTo>
                      <a:lnTo>
                        <a:pt x="244276" y="21285"/>
                      </a:lnTo>
                      <a:lnTo>
                        <a:pt x="204999" y="5321"/>
                      </a:lnTo>
                      <a:lnTo>
                        <a:pt x="163519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31" name="object 31"/>
                <p:cNvSpPr/>
                <p:nvPr/>
              </p:nvSpPr>
              <p:spPr>
                <a:xfrm>
                  <a:off x="8255275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32" name="object 32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324854" y="7412458"/>
                  <a:ext cx="187880" cy="187880"/>
                </a:xfrm>
                <a:prstGeom prst="rect">
                  <a:avLst/>
                </a:prstGeom>
              </p:spPr>
            </p:pic>
            <p:sp>
              <p:nvSpPr>
                <p:cNvPr id="33" name="object 33"/>
                <p:cNvSpPr/>
                <p:nvPr/>
              </p:nvSpPr>
              <p:spPr>
                <a:xfrm>
                  <a:off x="8439736" y="7645769"/>
                  <a:ext cx="0" cy="19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62150">
                      <a:moveTo>
                        <a:pt x="0" y="0"/>
                      </a:moveTo>
                      <a:lnTo>
                        <a:pt x="0" y="1961781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34" name="object 34"/>
                <p:cNvSpPr/>
                <p:nvPr/>
              </p:nvSpPr>
              <p:spPr>
                <a:xfrm>
                  <a:off x="9693165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19" y="0"/>
                      </a:moveTo>
                      <a:lnTo>
                        <a:pt x="122038" y="5321"/>
                      </a:lnTo>
                      <a:lnTo>
                        <a:pt x="82762" y="21285"/>
                      </a:lnTo>
                      <a:lnTo>
                        <a:pt x="47894" y="47893"/>
                      </a:lnTo>
                      <a:lnTo>
                        <a:pt x="21286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6" y="244276"/>
                      </a:lnTo>
                      <a:lnTo>
                        <a:pt x="47894" y="279144"/>
                      </a:lnTo>
                      <a:lnTo>
                        <a:pt x="82762" y="305752"/>
                      </a:lnTo>
                      <a:lnTo>
                        <a:pt x="122038" y="321717"/>
                      </a:lnTo>
                      <a:lnTo>
                        <a:pt x="163519" y="327038"/>
                      </a:lnTo>
                      <a:lnTo>
                        <a:pt x="205000" y="321717"/>
                      </a:lnTo>
                      <a:lnTo>
                        <a:pt x="244277" y="305752"/>
                      </a:lnTo>
                      <a:lnTo>
                        <a:pt x="279145" y="279144"/>
                      </a:lnTo>
                      <a:lnTo>
                        <a:pt x="305753" y="244276"/>
                      </a:lnTo>
                      <a:lnTo>
                        <a:pt x="321717" y="205000"/>
                      </a:lnTo>
                      <a:lnTo>
                        <a:pt x="327038" y="163519"/>
                      </a:lnTo>
                      <a:lnTo>
                        <a:pt x="321717" y="122038"/>
                      </a:lnTo>
                      <a:lnTo>
                        <a:pt x="305753" y="82761"/>
                      </a:lnTo>
                      <a:lnTo>
                        <a:pt x="279145" y="47893"/>
                      </a:lnTo>
                      <a:lnTo>
                        <a:pt x="244277" y="21285"/>
                      </a:lnTo>
                      <a:lnTo>
                        <a:pt x="205000" y="5321"/>
                      </a:lnTo>
                      <a:lnTo>
                        <a:pt x="163519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35" name="object 35"/>
                <p:cNvSpPr/>
                <p:nvPr/>
              </p:nvSpPr>
              <p:spPr>
                <a:xfrm>
                  <a:off x="9693166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36" name="object 36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762745" y="7412458"/>
                  <a:ext cx="187880" cy="187880"/>
                </a:xfrm>
                <a:prstGeom prst="rect">
                  <a:avLst/>
                </a:prstGeom>
              </p:spPr>
            </p:pic>
          </p:grpSp>
          <p:sp>
            <p:nvSpPr>
              <p:cNvPr id="37" name="object 37"/>
              <p:cNvSpPr txBox="1"/>
              <p:nvPr/>
            </p:nvSpPr>
            <p:spPr>
              <a:xfrm>
                <a:off x="12071047" y="5102605"/>
                <a:ext cx="1198245" cy="838155"/>
              </a:xfrm>
              <a:prstGeom prst="rect">
                <a:avLst/>
              </a:prstGeom>
            </p:spPr>
            <p:txBody>
              <a:bodyPr vert="horz" wrap="square" lIns="0" tIns="40047" rIns="0" bIns="0" rtlCol="0">
                <a:spAutoFit/>
              </a:bodyPr>
              <a:lstStyle/>
              <a:p>
                <a:pPr marL="7701">
                  <a:spcBef>
                    <a:spcPts val="315"/>
                  </a:spcBef>
                </a:pPr>
                <a:r>
                  <a:rPr sz="1395" spc="-49" dirty="0">
                    <a:latin typeface="Arial MT"/>
                    <a:cs typeface="Arial MT"/>
                  </a:rPr>
                  <a:t>RWKV-</a:t>
                </a:r>
                <a:r>
                  <a:rPr sz="1395" spc="55" dirty="0">
                    <a:latin typeface="Arial MT"/>
                    <a:cs typeface="Arial MT"/>
                  </a:rPr>
                  <a:t>5</a:t>
                </a:r>
                <a:endParaRPr sz="1395" dirty="0">
                  <a:latin typeface="Arial MT"/>
                  <a:cs typeface="Arial MT"/>
                </a:endParaRPr>
              </a:p>
              <a:p>
                <a:pPr marL="7701">
                  <a:spcBef>
                    <a:spcPts val="255"/>
                  </a:spcBef>
                </a:pPr>
                <a:r>
                  <a:rPr sz="1395" spc="-9" dirty="0">
                    <a:latin typeface="Microsoft JhengHei UI Light"/>
                    <a:cs typeface="Microsoft JhengHei UI Light"/>
                  </a:rPr>
                  <a:t>模型开源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sp>
            <p:nvSpPr>
              <p:cNvPr id="38" name="object 38"/>
              <p:cNvSpPr txBox="1"/>
              <p:nvPr/>
            </p:nvSpPr>
            <p:spPr>
              <a:xfrm>
                <a:off x="13595442" y="5102605"/>
                <a:ext cx="1580516" cy="1255613"/>
              </a:xfrm>
              <a:prstGeom prst="rect">
                <a:avLst/>
              </a:prstGeom>
            </p:spPr>
            <p:txBody>
              <a:bodyPr vert="horz" wrap="square" lIns="0" tIns="40047" rIns="0" bIns="0" rtlCol="0">
                <a:spAutoFit/>
              </a:bodyPr>
              <a:lstStyle/>
              <a:p>
                <a:pPr marL="7701">
                  <a:spcBef>
                    <a:spcPts val="315"/>
                  </a:spcBef>
                </a:pPr>
                <a:r>
                  <a:rPr sz="1395" spc="-49" dirty="0">
                    <a:latin typeface="Arial MT"/>
                    <a:cs typeface="Arial MT"/>
                  </a:rPr>
                  <a:t>RWKV-</a:t>
                </a:r>
                <a:r>
                  <a:rPr sz="1395" spc="152" dirty="0">
                    <a:latin typeface="Arial MT"/>
                    <a:cs typeface="Arial MT"/>
                  </a:rPr>
                  <a:t>5/6</a:t>
                </a:r>
                <a:endParaRPr sz="1395" dirty="0">
                  <a:latin typeface="Arial MT"/>
                  <a:cs typeface="Arial MT"/>
                </a:endParaRPr>
              </a:p>
              <a:p>
                <a:pPr marL="7701">
                  <a:spcBef>
                    <a:spcPts val="255"/>
                  </a:spcBef>
                </a:pPr>
                <a:r>
                  <a:rPr sz="1395" spc="-12" dirty="0">
                    <a:latin typeface="Microsoft JhengHei UI Light"/>
                    <a:cs typeface="Microsoft JhengHei UI Light"/>
                  </a:rPr>
                  <a:t>论⽂被</a:t>
                </a:r>
                <a:endParaRPr sz="1395" dirty="0">
                  <a:latin typeface="Microsoft JhengHei UI Light"/>
                  <a:cs typeface="Microsoft JhengHei UI Light"/>
                </a:endParaRPr>
              </a:p>
              <a:p>
                <a:pPr marL="7701">
                  <a:spcBef>
                    <a:spcPts val="327"/>
                  </a:spcBef>
                </a:pPr>
                <a:r>
                  <a:rPr sz="1395" spc="36" dirty="0">
                    <a:latin typeface="Arial MT"/>
                    <a:cs typeface="Arial MT"/>
                  </a:rPr>
                  <a:t>COLM</a:t>
                </a:r>
                <a:r>
                  <a:rPr sz="1395" spc="42" dirty="0">
                    <a:latin typeface="Arial MT"/>
                    <a:cs typeface="Arial MT"/>
                  </a:rPr>
                  <a:t> </a:t>
                </a:r>
                <a:r>
                  <a:rPr sz="1395" spc="-15" dirty="0">
                    <a:latin typeface="Microsoft JhengHei UI Light"/>
                    <a:cs typeface="Microsoft JhengHei UI Light"/>
                  </a:rPr>
                  <a:t>收录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sp>
            <p:nvSpPr>
              <p:cNvPr id="39" name="object 39"/>
              <p:cNvSpPr txBox="1"/>
              <p:nvPr/>
            </p:nvSpPr>
            <p:spPr>
              <a:xfrm>
                <a:off x="11424365" y="7784475"/>
                <a:ext cx="2677160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  <a:tabLst>
                    <a:tab pos="906441" algn="l"/>
                  </a:tabLst>
                </a:pPr>
                <a:r>
                  <a:rPr sz="1395" spc="55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2024.01</a:t>
                </a:r>
                <a:r>
                  <a:rPr sz="1395" dirty="0">
                    <a:solidFill>
                      <a:srgbClr val="FFFFFF"/>
                    </a:solidFill>
                    <a:latin typeface="Arial MT"/>
                    <a:cs typeface="Arial MT"/>
                  </a:rPr>
                  <a:t>	</a:t>
                </a:r>
                <a:r>
                  <a:rPr sz="1395" spc="67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2024.04</a:t>
                </a:r>
                <a:endParaRPr sz="1395">
                  <a:latin typeface="Arial MT"/>
                  <a:cs typeface="Arial MT"/>
                </a:endParaRPr>
              </a:p>
            </p:txBody>
          </p:sp>
          <p:sp>
            <p:nvSpPr>
              <p:cNvPr id="40" name="object 40"/>
              <p:cNvSpPr txBox="1"/>
              <p:nvPr/>
            </p:nvSpPr>
            <p:spPr>
              <a:xfrm>
                <a:off x="8572139" y="7784475"/>
                <a:ext cx="1021715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</a:pPr>
                <a:r>
                  <a:rPr sz="1395" spc="69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2023.9</a:t>
                </a:r>
                <a:endParaRPr sz="1395">
                  <a:latin typeface="Arial MT"/>
                  <a:cs typeface="Arial MT"/>
                </a:endParaRPr>
              </a:p>
            </p:txBody>
          </p:sp>
          <p:sp>
            <p:nvSpPr>
              <p:cNvPr id="41" name="object 41"/>
              <p:cNvSpPr txBox="1"/>
              <p:nvPr/>
            </p:nvSpPr>
            <p:spPr>
              <a:xfrm>
                <a:off x="6810676" y="7755575"/>
                <a:ext cx="1193165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</a:pPr>
                <a:r>
                  <a:rPr sz="1395" spc="64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2023.07</a:t>
                </a:r>
                <a:endParaRPr sz="1395">
                  <a:latin typeface="Arial MT"/>
                  <a:cs typeface="Arial MT"/>
                </a:endParaRPr>
              </a:p>
            </p:txBody>
          </p:sp>
          <p:sp>
            <p:nvSpPr>
              <p:cNvPr id="42" name="object 42"/>
              <p:cNvSpPr txBox="1"/>
              <p:nvPr/>
            </p:nvSpPr>
            <p:spPr>
              <a:xfrm>
                <a:off x="6804665" y="8701040"/>
                <a:ext cx="5913755" cy="826584"/>
              </a:xfrm>
              <a:prstGeom prst="rect">
                <a:avLst/>
              </a:prstGeom>
            </p:spPr>
            <p:txBody>
              <a:bodyPr vert="horz" wrap="square" lIns="0" tIns="7316" rIns="0" bIns="0" rtlCol="0">
                <a:spAutoFit/>
              </a:bodyPr>
              <a:lstStyle/>
              <a:p>
                <a:pPr marL="7701" marR="3081">
                  <a:lnSpc>
                    <a:spcPct val="119500"/>
                  </a:lnSpc>
                  <a:spcBef>
                    <a:spcPts val="58"/>
                  </a:spcBef>
                  <a:tabLst>
                    <a:tab pos="1094352" algn="l"/>
                    <a:tab pos="1953815" algn="l"/>
                    <a:tab pos="2866801" algn="l"/>
                  </a:tabLst>
                </a:pPr>
                <a:r>
                  <a:rPr sz="1395" dirty="0">
                    <a:latin typeface="Microsoft JhengHei UI Light"/>
                    <a:cs typeface="Microsoft JhengHei UI Light"/>
                  </a:rPr>
                  <a:t>成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⽴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	第⼀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个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	⾼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通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	种⼦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轮 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元始智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能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	商业客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户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	全球合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作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	奇绩创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坛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grpSp>
            <p:nvGrpSpPr>
              <p:cNvPr id="43" name="object 43"/>
              <p:cNvGrpSpPr/>
              <p:nvPr/>
            </p:nvGrpSpPr>
            <p:grpSpPr>
              <a:xfrm>
                <a:off x="2218040" y="5211633"/>
                <a:ext cx="13257530" cy="4411345"/>
                <a:chOff x="2218040" y="5211633"/>
                <a:chExt cx="13257530" cy="4411345"/>
              </a:xfrm>
            </p:grpSpPr>
            <p:sp>
              <p:nvSpPr>
                <p:cNvPr id="44" name="object 44"/>
                <p:cNvSpPr/>
                <p:nvPr/>
              </p:nvSpPr>
              <p:spPr>
                <a:xfrm>
                  <a:off x="9856686" y="7646375"/>
                  <a:ext cx="0" cy="1960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60879">
                      <a:moveTo>
                        <a:pt x="0" y="0"/>
                      </a:moveTo>
                      <a:lnTo>
                        <a:pt x="0" y="1960568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45" name="object 45"/>
                <p:cNvSpPr/>
                <p:nvPr/>
              </p:nvSpPr>
              <p:spPr>
                <a:xfrm>
                  <a:off x="11797847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17" y="0"/>
                      </a:moveTo>
                      <a:lnTo>
                        <a:pt x="122036" y="5321"/>
                      </a:lnTo>
                      <a:lnTo>
                        <a:pt x="82761" y="21285"/>
                      </a:lnTo>
                      <a:lnTo>
                        <a:pt x="47896" y="47893"/>
                      </a:lnTo>
                      <a:lnTo>
                        <a:pt x="21287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7" y="244276"/>
                      </a:lnTo>
                      <a:lnTo>
                        <a:pt x="47896" y="279144"/>
                      </a:lnTo>
                      <a:lnTo>
                        <a:pt x="82761" y="305752"/>
                      </a:lnTo>
                      <a:lnTo>
                        <a:pt x="122036" y="321717"/>
                      </a:lnTo>
                      <a:lnTo>
                        <a:pt x="163517" y="327038"/>
                      </a:lnTo>
                      <a:lnTo>
                        <a:pt x="204998" y="321717"/>
                      </a:lnTo>
                      <a:lnTo>
                        <a:pt x="244276" y="305752"/>
                      </a:lnTo>
                      <a:lnTo>
                        <a:pt x="279145" y="279144"/>
                      </a:lnTo>
                      <a:lnTo>
                        <a:pt x="305750" y="244276"/>
                      </a:lnTo>
                      <a:lnTo>
                        <a:pt x="321713" y="205000"/>
                      </a:lnTo>
                      <a:lnTo>
                        <a:pt x="327034" y="163519"/>
                      </a:lnTo>
                      <a:lnTo>
                        <a:pt x="321713" y="122038"/>
                      </a:lnTo>
                      <a:lnTo>
                        <a:pt x="305750" y="82761"/>
                      </a:lnTo>
                      <a:lnTo>
                        <a:pt x="279145" y="47893"/>
                      </a:lnTo>
                      <a:lnTo>
                        <a:pt x="244276" y="21285"/>
                      </a:lnTo>
                      <a:lnTo>
                        <a:pt x="204998" y="5321"/>
                      </a:lnTo>
                      <a:lnTo>
                        <a:pt x="163517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46" name="object 46"/>
                <p:cNvSpPr/>
                <p:nvPr/>
              </p:nvSpPr>
              <p:spPr>
                <a:xfrm>
                  <a:off x="11797850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47" name="object 47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867426" y="7412458"/>
                  <a:ext cx="187881" cy="187880"/>
                </a:xfrm>
                <a:prstGeom prst="rect">
                  <a:avLst/>
                </a:prstGeom>
              </p:spPr>
            </p:pic>
            <p:sp>
              <p:nvSpPr>
                <p:cNvPr id="48" name="object 48"/>
                <p:cNvSpPr/>
                <p:nvPr/>
              </p:nvSpPr>
              <p:spPr>
                <a:xfrm>
                  <a:off x="5678513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60" h="327659">
                      <a:moveTo>
                        <a:pt x="163519" y="0"/>
                      </a:moveTo>
                      <a:lnTo>
                        <a:pt x="122038" y="5321"/>
                      </a:lnTo>
                      <a:lnTo>
                        <a:pt x="82762" y="21285"/>
                      </a:lnTo>
                      <a:lnTo>
                        <a:pt x="47894" y="47893"/>
                      </a:lnTo>
                      <a:lnTo>
                        <a:pt x="21286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6" y="244276"/>
                      </a:lnTo>
                      <a:lnTo>
                        <a:pt x="47894" y="279144"/>
                      </a:lnTo>
                      <a:lnTo>
                        <a:pt x="82762" y="305752"/>
                      </a:lnTo>
                      <a:lnTo>
                        <a:pt x="122038" y="321717"/>
                      </a:lnTo>
                      <a:lnTo>
                        <a:pt x="163519" y="327038"/>
                      </a:lnTo>
                      <a:lnTo>
                        <a:pt x="205000" y="321717"/>
                      </a:lnTo>
                      <a:lnTo>
                        <a:pt x="244276" y="305752"/>
                      </a:lnTo>
                      <a:lnTo>
                        <a:pt x="279144" y="279144"/>
                      </a:lnTo>
                      <a:lnTo>
                        <a:pt x="305752" y="244276"/>
                      </a:lnTo>
                      <a:lnTo>
                        <a:pt x="321717" y="205000"/>
                      </a:lnTo>
                      <a:lnTo>
                        <a:pt x="327038" y="163519"/>
                      </a:lnTo>
                      <a:lnTo>
                        <a:pt x="321717" y="122038"/>
                      </a:lnTo>
                      <a:lnTo>
                        <a:pt x="305752" y="82761"/>
                      </a:lnTo>
                      <a:lnTo>
                        <a:pt x="279144" y="47893"/>
                      </a:lnTo>
                      <a:lnTo>
                        <a:pt x="244276" y="21285"/>
                      </a:lnTo>
                      <a:lnTo>
                        <a:pt x="205000" y="5321"/>
                      </a:lnTo>
                      <a:lnTo>
                        <a:pt x="163519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49" name="object 49"/>
                <p:cNvSpPr/>
                <p:nvPr/>
              </p:nvSpPr>
              <p:spPr>
                <a:xfrm>
                  <a:off x="5678513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60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50" name="object 50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748092" y="7412458"/>
                  <a:ext cx="187880" cy="187880"/>
                </a:xfrm>
                <a:prstGeom prst="rect">
                  <a:avLst/>
                </a:prstGeom>
              </p:spPr>
            </p:pic>
            <p:sp>
              <p:nvSpPr>
                <p:cNvPr id="51" name="object 51"/>
                <p:cNvSpPr/>
                <p:nvPr/>
              </p:nvSpPr>
              <p:spPr>
                <a:xfrm>
                  <a:off x="3867050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60" h="327659">
                      <a:moveTo>
                        <a:pt x="163519" y="0"/>
                      </a:moveTo>
                      <a:lnTo>
                        <a:pt x="122038" y="5321"/>
                      </a:lnTo>
                      <a:lnTo>
                        <a:pt x="82762" y="21285"/>
                      </a:lnTo>
                      <a:lnTo>
                        <a:pt x="47894" y="47893"/>
                      </a:lnTo>
                      <a:lnTo>
                        <a:pt x="21286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6" y="244276"/>
                      </a:lnTo>
                      <a:lnTo>
                        <a:pt x="47894" y="279144"/>
                      </a:lnTo>
                      <a:lnTo>
                        <a:pt x="82762" y="305752"/>
                      </a:lnTo>
                      <a:lnTo>
                        <a:pt x="122038" y="321717"/>
                      </a:lnTo>
                      <a:lnTo>
                        <a:pt x="163519" y="327038"/>
                      </a:lnTo>
                      <a:lnTo>
                        <a:pt x="205000" y="321717"/>
                      </a:lnTo>
                      <a:lnTo>
                        <a:pt x="244276" y="305752"/>
                      </a:lnTo>
                      <a:lnTo>
                        <a:pt x="279144" y="279144"/>
                      </a:lnTo>
                      <a:lnTo>
                        <a:pt x="305752" y="244276"/>
                      </a:lnTo>
                      <a:lnTo>
                        <a:pt x="321717" y="205000"/>
                      </a:lnTo>
                      <a:lnTo>
                        <a:pt x="327038" y="163519"/>
                      </a:lnTo>
                      <a:lnTo>
                        <a:pt x="321717" y="122038"/>
                      </a:lnTo>
                      <a:lnTo>
                        <a:pt x="305752" y="82761"/>
                      </a:lnTo>
                      <a:lnTo>
                        <a:pt x="279144" y="47893"/>
                      </a:lnTo>
                      <a:lnTo>
                        <a:pt x="244276" y="21285"/>
                      </a:lnTo>
                      <a:lnTo>
                        <a:pt x="205000" y="5321"/>
                      </a:lnTo>
                      <a:lnTo>
                        <a:pt x="163519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52" name="object 52"/>
                <p:cNvSpPr/>
                <p:nvPr/>
              </p:nvSpPr>
              <p:spPr>
                <a:xfrm>
                  <a:off x="3867050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60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53" name="object 53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3936629" y="7412458"/>
                  <a:ext cx="187880" cy="187880"/>
                </a:xfrm>
                <a:prstGeom prst="rect">
                  <a:avLst/>
                </a:prstGeom>
              </p:spPr>
            </p:pic>
            <p:sp>
              <p:nvSpPr>
                <p:cNvPr id="54" name="object 54"/>
                <p:cNvSpPr/>
                <p:nvPr/>
              </p:nvSpPr>
              <p:spPr>
                <a:xfrm>
                  <a:off x="2228518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60" h="327659">
                      <a:moveTo>
                        <a:pt x="163519" y="0"/>
                      </a:moveTo>
                      <a:lnTo>
                        <a:pt x="122038" y="5321"/>
                      </a:lnTo>
                      <a:lnTo>
                        <a:pt x="82761" y="21285"/>
                      </a:lnTo>
                      <a:lnTo>
                        <a:pt x="47893" y="47893"/>
                      </a:lnTo>
                      <a:lnTo>
                        <a:pt x="21285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5" y="244276"/>
                      </a:lnTo>
                      <a:lnTo>
                        <a:pt x="47893" y="279144"/>
                      </a:lnTo>
                      <a:lnTo>
                        <a:pt x="82761" y="305752"/>
                      </a:lnTo>
                      <a:lnTo>
                        <a:pt x="122038" y="321717"/>
                      </a:lnTo>
                      <a:lnTo>
                        <a:pt x="163519" y="327038"/>
                      </a:lnTo>
                      <a:lnTo>
                        <a:pt x="204999" y="321717"/>
                      </a:lnTo>
                      <a:lnTo>
                        <a:pt x="244276" y="305752"/>
                      </a:lnTo>
                      <a:lnTo>
                        <a:pt x="279144" y="279144"/>
                      </a:lnTo>
                      <a:lnTo>
                        <a:pt x="305752" y="244276"/>
                      </a:lnTo>
                      <a:lnTo>
                        <a:pt x="321716" y="205000"/>
                      </a:lnTo>
                      <a:lnTo>
                        <a:pt x="327038" y="163519"/>
                      </a:lnTo>
                      <a:lnTo>
                        <a:pt x="321716" y="122038"/>
                      </a:lnTo>
                      <a:lnTo>
                        <a:pt x="305752" y="82761"/>
                      </a:lnTo>
                      <a:lnTo>
                        <a:pt x="279144" y="47893"/>
                      </a:lnTo>
                      <a:lnTo>
                        <a:pt x="244276" y="21285"/>
                      </a:lnTo>
                      <a:lnTo>
                        <a:pt x="204999" y="5321"/>
                      </a:lnTo>
                      <a:lnTo>
                        <a:pt x="163519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55" name="object 55"/>
                <p:cNvSpPr/>
                <p:nvPr/>
              </p:nvSpPr>
              <p:spPr>
                <a:xfrm>
                  <a:off x="2228518" y="734287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60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56" name="object 56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298097" y="7412458"/>
                  <a:ext cx="187880" cy="187880"/>
                </a:xfrm>
                <a:prstGeom prst="rect">
                  <a:avLst/>
                </a:prstGeom>
              </p:spPr>
            </p:pic>
            <p:sp>
              <p:nvSpPr>
                <p:cNvPr id="57" name="object 57"/>
                <p:cNvSpPr/>
                <p:nvPr/>
              </p:nvSpPr>
              <p:spPr>
                <a:xfrm>
                  <a:off x="15301293" y="5227508"/>
                  <a:ext cx="0" cy="208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089150">
                      <a:moveTo>
                        <a:pt x="0" y="0"/>
                      </a:moveTo>
                      <a:lnTo>
                        <a:pt x="0" y="2088644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58" name="object 58"/>
                <p:cNvSpPr/>
                <p:nvPr/>
              </p:nvSpPr>
              <p:spPr>
                <a:xfrm>
                  <a:off x="15137767" y="7357386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21" y="0"/>
                      </a:moveTo>
                      <a:lnTo>
                        <a:pt x="122041" y="5321"/>
                      </a:lnTo>
                      <a:lnTo>
                        <a:pt x="82765" y="21285"/>
                      </a:lnTo>
                      <a:lnTo>
                        <a:pt x="47896" y="47893"/>
                      </a:lnTo>
                      <a:lnTo>
                        <a:pt x="21287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4999"/>
                      </a:lnTo>
                      <a:lnTo>
                        <a:pt x="21287" y="244276"/>
                      </a:lnTo>
                      <a:lnTo>
                        <a:pt x="47896" y="279144"/>
                      </a:lnTo>
                      <a:lnTo>
                        <a:pt x="82765" y="305752"/>
                      </a:lnTo>
                      <a:lnTo>
                        <a:pt x="122041" y="321717"/>
                      </a:lnTo>
                      <a:lnTo>
                        <a:pt x="163521" y="327038"/>
                      </a:lnTo>
                      <a:lnTo>
                        <a:pt x="205000" y="321717"/>
                      </a:lnTo>
                      <a:lnTo>
                        <a:pt x="244276" y="305752"/>
                      </a:lnTo>
                      <a:lnTo>
                        <a:pt x="279145" y="279144"/>
                      </a:lnTo>
                      <a:lnTo>
                        <a:pt x="305755" y="244276"/>
                      </a:lnTo>
                      <a:lnTo>
                        <a:pt x="321720" y="204999"/>
                      </a:lnTo>
                      <a:lnTo>
                        <a:pt x="327042" y="163519"/>
                      </a:lnTo>
                      <a:lnTo>
                        <a:pt x="321720" y="122038"/>
                      </a:lnTo>
                      <a:lnTo>
                        <a:pt x="305755" y="82761"/>
                      </a:lnTo>
                      <a:lnTo>
                        <a:pt x="279145" y="47893"/>
                      </a:lnTo>
                      <a:lnTo>
                        <a:pt x="244276" y="21285"/>
                      </a:lnTo>
                      <a:lnTo>
                        <a:pt x="205000" y="5321"/>
                      </a:lnTo>
                      <a:lnTo>
                        <a:pt x="163521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59" name="object 59"/>
                <p:cNvSpPr/>
                <p:nvPr/>
              </p:nvSpPr>
              <p:spPr>
                <a:xfrm>
                  <a:off x="15137769" y="7357385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60" name="object 60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207348" y="7426964"/>
                  <a:ext cx="187879" cy="187880"/>
                </a:xfrm>
                <a:prstGeom prst="rect">
                  <a:avLst/>
                </a:prstGeom>
              </p:spPr>
            </p:pic>
          </p:grpSp>
          <p:sp>
            <p:nvSpPr>
              <p:cNvPr id="61" name="object 61"/>
              <p:cNvSpPr txBox="1"/>
              <p:nvPr/>
            </p:nvSpPr>
            <p:spPr>
              <a:xfrm>
                <a:off x="15411542" y="5119227"/>
                <a:ext cx="1198245" cy="1216131"/>
              </a:xfrm>
              <a:prstGeom prst="rect">
                <a:avLst/>
              </a:prstGeom>
            </p:spPr>
            <p:txBody>
              <a:bodyPr vert="horz" wrap="square" lIns="0" tIns="7701" rIns="0" bIns="0" rtlCol="0">
                <a:spAutoFit/>
              </a:bodyPr>
              <a:lstStyle/>
              <a:p>
                <a:pPr marL="7701" marR="37736">
                  <a:lnSpc>
                    <a:spcPct val="110500"/>
                  </a:lnSpc>
                  <a:spcBef>
                    <a:spcPts val="61"/>
                  </a:spcBef>
                </a:pPr>
                <a:r>
                  <a:rPr sz="1395" spc="-49" dirty="0">
                    <a:latin typeface="Arial MT"/>
                    <a:cs typeface="Arial MT"/>
                  </a:rPr>
                  <a:t>RWKV-</a:t>
                </a:r>
                <a:r>
                  <a:rPr sz="1395" spc="55" dirty="0">
                    <a:latin typeface="Arial MT"/>
                    <a:cs typeface="Arial MT"/>
                  </a:rPr>
                  <a:t>6 </a:t>
                </a:r>
                <a:r>
                  <a:rPr sz="1395" spc="-15" dirty="0">
                    <a:latin typeface="Arial MT"/>
                    <a:cs typeface="Arial MT"/>
                  </a:rPr>
                  <a:t>14B</a:t>
                </a:r>
                <a:endParaRPr sz="1395" dirty="0">
                  <a:latin typeface="Arial MT"/>
                  <a:cs typeface="Arial MT"/>
                </a:endParaRPr>
              </a:p>
              <a:p>
                <a:pPr marL="7701">
                  <a:spcBef>
                    <a:spcPts val="255"/>
                  </a:spcBef>
                </a:pPr>
                <a:r>
                  <a:rPr sz="1395" spc="-9" dirty="0">
                    <a:latin typeface="Microsoft JhengHei UI Light"/>
                    <a:cs typeface="Microsoft JhengHei UI Light"/>
                  </a:rPr>
                  <a:t>模型开源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sp>
            <p:nvSpPr>
              <p:cNvPr id="62" name="object 62"/>
              <p:cNvSpPr txBox="1"/>
              <p:nvPr/>
            </p:nvSpPr>
            <p:spPr>
              <a:xfrm>
                <a:off x="14754442" y="7772686"/>
                <a:ext cx="1190625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</a:pPr>
                <a:r>
                  <a:rPr sz="1395" spc="64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2024.07</a:t>
                </a:r>
                <a:endParaRPr sz="1395" dirty="0">
                  <a:latin typeface="Arial MT"/>
                  <a:cs typeface="Arial MT"/>
                </a:endParaRPr>
              </a:p>
            </p:txBody>
          </p:sp>
          <p:grpSp>
            <p:nvGrpSpPr>
              <p:cNvPr id="63" name="object 63"/>
              <p:cNvGrpSpPr/>
              <p:nvPr/>
            </p:nvGrpSpPr>
            <p:grpSpPr>
              <a:xfrm>
                <a:off x="481405" y="5221472"/>
                <a:ext cx="16569380" cy="4354147"/>
                <a:chOff x="481405" y="5221472"/>
                <a:chExt cx="16569380" cy="4354147"/>
              </a:xfrm>
            </p:grpSpPr>
            <p:sp>
              <p:nvSpPr>
                <p:cNvPr id="64" name="object 64"/>
                <p:cNvSpPr/>
                <p:nvPr/>
              </p:nvSpPr>
              <p:spPr>
                <a:xfrm>
                  <a:off x="644924" y="5400670"/>
                  <a:ext cx="0" cy="2112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12645">
                      <a:moveTo>
                        <a:pt x="0" y="0"/>
                      </a:moveTo>
                      <a:lnTo>
                        <a:pt x="0" y="2112223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 dirty="0"/>
                </a:p>
              </p:txBody>
            </p:sp>
            <p:sp>
              <p:nvSpPr>
                <p:cNvPr id="65" name="object 65"/>
                <p:cNvSpPr/>
                <p:nvPr/>
              </p:nvSpPr>
              <p:spPr>
                <a:xfrm>
                  <a:off x="481405" y="7306009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19" y="0"/>
                      </a:moveTo>
                      <a:lnTo>
                        <a:pt x="122038" y="5321"/>
                      </a:lnTo>
                      <a:lnTo>
                        <a:pt x="82761" y="21285"/>
                      </a:lnTo>
                      <a:lnTo>
                        <a:pt x="47893" y="47893"/>
                      </a:lnTo>
                      <a:lnTo>
                        <a:pt x="21286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4999"/>
                      </a:lnTo>
                      <a:lnTo>
                        <a:pt x="21286" y="244276"/>
                      </a:lnTo>
                      <a:lnTo>
                        <a:pt x="47893" y="279144"/>
                      </a:lnTo>
                      <a:lnTo>
                        <a:pt x="82761" y="305752"/>
                      </a:lnTo>
                      <a:lnTo>
                        <a:pt x="122038" y="321716"/>
                      </a:lnTo>
                      <a:lnTo>
                        <a:pt x="163519" y="327038"/>
                      </a:lnTo>
                      <a:lnTo>
                        <a:pt x="205000" y="321716"/>
                      </a:lnTo>
                      <a:lnTo>
                        <a:pt x="244276" y="305752"/>
                      </a:lnTo>
                      <a:lnTo>
                        <a:pt x="279145" y="279144"/>
                      </a:lnTo>
                      <a:lnTo>
                        <a:pt x="305752" y="244276"/>
                      </a:lnTo>
                      <a:lnTo>
                        <a:pt x="321717" y="204999"/>
                      </a:lnTo>
                      <a:lnTo>
                        <a:pt x="327038" y="163519"/>
                      </a:lnTo>
                      <a:lnTo>
                        <a:pt x="321717" y="122038"/>
                      </a:lnTo>
                      <a:lnTo>
                        <a:pt x="305752" y="82761"/>
                      </a:lnTo>
                      <a:lnTo>
                        <a:pt x="279145" y="47893"/>
                      </a:lnTo>
                      <a:lnTo>
                        <a:pt x="244276" y="21285"/>
                      </a:lnTo>
                      <a:lnTo>
                        <a:pt x="205000" y="5321"/>
                      </a:lnTo>
                      <a:lnTo>
                        <a:pt x="163519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66" name="object 66"/>
                <p:cNvSpPr/>
                <p:nvPr/>
              </p:nvSpPr>
              <p:spPr>
                <a:xfrm>
                  <a:off x="481405" y="730600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67" name="object 67"/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50984" y="7375587"/>
                  <a:ext cx="187880" cy="187880"/>
                </a:xfrm>
                <a:prstGeom prst="rect">
                  <a:avLst/>
                </a:prstGeom>
              </p:spPr>
            </p:pic>
            <p:sp>
              <p:nvSpPr>
                <p:cNvPr id="68" name="object 68"/>
                <p:cNvSpPr/>
                <p:nvPr/>
              </p:nvSpPr>
              <p:spPr>
                <a:xfrm>
                  <a:off x="16897286" y="5221472"/>
                  <a:ext cx="0" cy="210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01215">
                      <a:moveTo>
                        <a:pt x="0" y="0"/>
                      </a:moveTo>
                      <a:lnTo>
                        <a:pt x="0" y="2100716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69" name="object 69"/>
                <p:cNvSpPr/>
                <p:nvPr/>
              </p:nvSpPr>
              <p:spPr>
                <a:xfrm>
                  <a:off x="16723121" y="7337125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21" y="0"/>
                      </a:moveTo>
                      <a:lnTo>
                        <a:pt x="122041" y="5321"/>
                      </a:lnTo>
                      <a:lnTo>
                        <a:pt x="82765" y="21286"/>
                      </a:lnTo>
                      <a:lnTo>
                        <a:pt x="47896" y="47894"/>
                      </a:lnTo>
                      <a:lnTo>
                        <a:pt x="21287" y="82762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7" y="244277"/>
                      </a:lnTo>
                      <a:lnTo>
                        <a:pt x="47896" y="279145"/>
                      </a:lnTo>
                      <a:lnTo>
                        <a:pt x="82765" y="305753"/>
                      </a:lnTo>
                      <a:lnTo>
                        <a:pt x="122041" y="321717"/>
                      </a:lnTo>
                      <a:lnTo>
                        <a:pt x="163521" y="327038"/>
                      </a:lnTo>
                      <a:lnTo>
                        <a:pt x="205000" y="321717"/>
                      </a:lnTo>
                      <a:lnTo>
                        <a:pt x="244276" y="305753"/>
                      </a:lnTo>
                      <a:lnTo>
                        <a:pt x="279145" y="279145"/>
                      </a:lnTo>
                      <a:lnTo>
                        <a:pt x="305755" y="244277"/>
                      </a:lnTo>
                      <a:lnTo>
                        <a:pt x="321720" y="205000"/>
                      </a:lnTo>
                      <a:lnTo>
                        <a:pt x="327042" y="163519"/>
                      </a:lnTo>
                      <a:lnTo>
                        <a:pt x="321720" y="122038"/>
                      </a:lnTo>
                      <a:lnTo>
                        <a:pt x="305755" y="82762"/>
                      </a:lnTo>
                      <a:lnTo>
                        <a:pt x="279145" y="47894"/>
                      </a:lnTo>
                      <a:lnTo>
                        <a:pt x="244276" y="21286"/>
                      </a:lnTo>
                      <a:lnTo>
                        <a:pt x="205000" y="5321"/>
                      </a:lnTo>
                      <a:lnTo>
                        <a:pt x="163521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70" name="object 70"/>
                <p:cNvSpPr/>
                <p:nvPr/>
              </p:nvSpPr>
              <p:spPr>
                <a:xfrm>
                  <a:off x="16723125" y="7337125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71" name="object 71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6792703" y="7406704"/>
                  <a:ext cx="187879" cy="187880"/>
                </a:xfrm>
                <a:prstGeom prst="rect">
                  <a:avLst/>
                </a:prstGeom>
              </p:spPr>
            </p:pic>
            <p:sp>
              <p:nvSpPr>
                <p:cNvPr id="72" name="object 72"/>
                <p:cNvSpPr/>
                <p:nvPr/>
              </p:nvSpPr>
              <p:spPr>
                <a:xfrm>
                  <a:off x="15689527" y="7335020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18" y="0"/>
                      </a:moveTo>
                      <a:lnTo>
                        <a:pt x="122036" y="5321"/>
                      </a:lnTo>
                      <a:lnTo>
                        <a:pt x="82758" y="21285"/>
                      </a:lnTo>
                      <a:lnTo>
                        <a:pt x="47888" y="47893"/>
                      </a:lnTo>
                      <a:lnTo>
                        <a:pt x="21283" y="82761"/>
                      </a:lnTo>
                      <a:lnTo>
                        <a:pt x="5320" y="122038"/>
                      </a:lnTo>
                      <a:lnTo>
                        <a:pt x="0" y="163519"/>
                      </a:lnTo>
                      <a:lnTo>
                        <a:pt x="5320" y="205000"/>
                      </a:lnTo>
                      <a:lnTo>
                        <a:pt x="21283" y="244276"/>
                      </a:lnTo>
                      <a:lnTo>
                        <a:pt x="47888" y="279144"/>
                      </a:lnTo>
                      <a:lnTo>
                        <a:pt x="82758" y="305752"/>
                      </a:lnTo>
                      <a:lnTo>
                        <a:pt x="122036" y="321717"/>
                      </a:lnTo>
                      <a:lnTo>
                        <a:pt x="163518" y="327038"/>
                      </a:lnTo>
                      <a:lnTo>
                        <a:pt x="205000" y="321717"/>
                      </a:lnTo>
                      <a:lnTo>
                        <a:pt x="244278" y="305752"/>
                      </a:lnTo>
                      <a:lnTo>
                        <a:pt x="279148" y="279144"/>
                      </a:lnTo>
                      <a:lnTo>
                        <a:pt x="305753" y="244276"/>
                      </a:lnTo>
                      <a:lnTo>
                        <a:pt x="321716" y="205000"/>
                      </a:lnTo>
                      <a:lnTo>
                        <a:pt x="327037" y="163519"/>
                      </a:lnTo>
                      <a:lnTo>
                        <a:pt x="321716" y="122038"/>
                      </a:lnTo>
                      <a:lnTo>
                        <a:pt x="305753" y="82761"/>
                      </a:lnTo>
                      <a:lnTo>
                        <a:pt x="279148" y="47893"/>
                      </a:lnTo>
                      <a:lnTo>
                        <a:pt x="244278" y="21285"/>
                      </a:lnTo>
                      <a:lnTo>
                        <a:pt x="205000" y="5321"/>
                      </a:lnTo>
                      <a:lnTo>
                        <a:pt x="163518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73" name="object 73"/>
                <p:cNvSpPr/>
                <p:nvPr/>
              </p:nvSpPr>
              <p:spPr>
                <a:xfrm>
                  <a:off x="15689532" y="7335019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74" name="object 74"/>
                <p:cNvPicPr/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759109" y="7404599"/>
                  <a:ext cx="187881" cy="187880"/>
                </a:xfrm>
                <a:prstGeom prst="rect">
                  <a:avLst/>
                </a:prstGeom>
              </p:spPr>
            </p:pic>
            <p:sp>
              <p:nvSpPr>
                <p:cNvPr id="75" name="object 75"/>
                <p:cNvSpPr/>
                <p:nvPr/>
              </p:nvSpPr>
              <p:spPr>
                <a:xfrm>
                  <a:off x="15817856" y="7638516"/>
                  <a:ext cx="93938" cy="1921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21509">
                      <a:moveTo>
                        <a:pt x="0" y="0"/>
                      </a:moveTo>
                      <a:lnTo>
                        <a:pt x="0" y="1921386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76" name="object 76"/>
                <p:cNvSpPr/>
                <p:nvPr/>
              </p:nvSpPr>
              <p:spPr>
                <a:xfrm>
                  <a:off x="3093664" y="733802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60" h="327659">
                      <a:moveTo>
                        <a:pt x="163519" y="0"/>
                      </a:moveTo>
                      <a:lnTo>
                        <a:pt x="122038" y="5321"/>
                      </a:lnTo>
                      <a:lnTo>
                        <a:pt x="82761" y="21286"/>
                      </a:lnTo>
                      <a:lnTo>
                        <a:pt x="47893" y="47894"/>
                      </a:lnTo>
                      <a:lnTo>
                        <a:pt x="21285" y="82762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5" y="244277"/>
                      </a:lnTo>
                      <a:lnTo>
                        <a:pt x="47893" y="279145"/>
                      </a:lnTo>
                      <a:lnTo>
                        <a:pt x="82761" y="305753"/>
                      </a:lnTo>
                      <a:lnTo>
                        <a:pt x="122038" y="321717"/>
                      </a:lnTo>
                      <a:lnTo>
                        <a:pt x="163519" y="327038"/>
                      </a:lnTo>
                      <a:lnTo>
                        <a:pt x="204999" y="321717"/>
                      </a:lnTo>
                      <a:lnTo>
                        <a:pt x="244276" y="305753"/>
                      </a:lnTo>
                      <a:lnTo>
                        <a:pt x="279144" y="279145"/>
                      </a:lnTo>
                      <a:lnTo>
                        <a:pt x="305752" y="244277"/>
                      </a:lnTo>
                      <a:lnTo>
                        <a:pt x="321716" y="205000"/>
                      </a:lnTo>
                      <a:lnTo>
                        <a:pt x="327038" y="163519"/>
                      </a:lnTo>
                      <a:lnTo>
                        <a:pt x="321716" y="122038"/>
                      </a:lnTo>
                      <a:lnTo>
                        <a:pt x="305752" y="82762"/>
                      </a:lnTo>
                      <a:lnTo>
                        <a:pt x="279144" y="47894"/>
                      </a:lnTo>
                      <a:lnTo>
                        <a:pt x="244276" y="21286"/>
                      </a:lnTo>
                      <a:lnTo>
                        <a:pt x="204999" y="5321"/>
                      </a:lnTo>
                      <a:lnTo>
                        <a:pt x="163519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77" name="object 77"/>
                <p:cNvSpPr/>
                <p:nvPr/>
              </p:nvSpPr>
              <p:spPr>
                <a:xfrm>
                  <a:off x="3093663" y="7338028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60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78" name="object 78"/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163242" y="7407607"/>
                  <a:ext cx="187880" cy="187880"/>
                </a:xfrm>
                <a:prstGeom prst="rect">
                  <a:avLst/>
                </a:prstGeom>
              </p:spPr>
            </p:pic>
            <p:sp>
              <p:nvSpPr>
                <p:cNvPr id="79" name="object 79"/>
                <p:cNvSpPr/>
                <p:nvPr/>
              </p:nvSpPr>
              <p:spPr>
                <a:xfrm>
                  <a:off x="3257184" y="7613469"/>
                  <a:ext cx="0" cy="19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62150">
                      <a:moveTo>
                        <a:pt x="0" y="0"/>
                      </a:moveTo>
                      <a:lnTo>
                        <a:pt x="0" y="1961781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80" name="object 80"/>
                <p:cNvSpPr/>
                <p:nvPr/>
              </p:nvSpPr>
              <p:spPr>
                <a:xfrm>
                  <a:off x="9146480" y="5269112"/>
                  <a:ext cx="0" cy="2112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12645">
                      <a:moveTo>
                        <a:pt x="0" y="0"/>
                      </a:moveTo>
                      <a:lnTo>
                        <a:pt x="0" y="2112223"/>
                      </a:lnTo>
                    </a:path>
                  </a:pathLst>
                </a:custGeom>
                <a:ln w="31412">
                  <a:solidFill>
                    <a:srgbClr val="FFFF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</p:grpSp>
          <p:sp>
            <p:nvSpPr>
              <p:cNvPr id="81" name="object 81"/>
              <p:cNvSpPr txBox="1"/>
              <p:nvPr/>
            </p:nvSpPr>
            <p:spPr>
              <a:xfrm>
                <a:off x="17052183" y="5102605"/>
                <a:ext cx="1141095" cy="838155"/>
              </a:xfrm>
              <a:prstGeom prst="rect">
                <a:avLst/>
              </a:prstGeom>
            </p:spPr>
            <p:txBody>
              <a:bodyPr vert="horz" wrap="square" lIns="0" tIns="40047" rIns="0" bIns="0" rtlCol="0">
                <a:spAutoFit/>
              </a:bodyPr>
              <a:lstStyle/>
              <a:p>
                <a:pPr marL="7701">
                  <a:spcBef>
                    <a:spcPts val="315"/>
                  </a:spcBef>
                </a:pPr>
                <a:r>
                  <a:rPr sz="1395" spc="-49" dirty="0">
                    <a:latin typeface="Arial MT"/>
                    <a:cs typeface="Arial MT"/>
                  </a:rPr>
                  <a:t>RWKV-</a:t>
                </a:r>
                <a:r>
                  <a:rPr sz="1395" spc="55" dirty="0">
                    <a:latin typeface="Arial MT"/>
                    <a:cs typeface="Arial MT"/>
                  </a:rPr>
                  <a:t>7</a:t>
                </a:r>
                <a:endParaRPr sz="1395" dirty="0">
                  <a:latin typeface="Arial MT"/>
                  <a:cs typeface="Arial MT"/>
                </a:endParaRPr>
              </a:p>
              <a:p>
                <a:pPr marL="7701">
                  <a:spcBef>
                    <a:spcPts val="255"/>
                  </a:spcBef>
                </a:pPr>
                <a:r>
                  <a:rPr sz="1395" spc="-15" dirty="0">
                    <a:latin typeface="Microsoft JhengHei UI Light"/>
                    <a:cs typeface="Microsoft JhengHei UI Light"/>
                  </a:rPr>
                  <a:t>公开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sp>
            <p:nvSpPr>
              <p:cNvPr id="82" name="object 82"/>
              <p:cNvSpPr txBox="1"/>
              <p:nvPr/>
            </p:nvSpPr>
            <p:spPr>
              <a:xfrm>
                <a:off x="16402727" y="7784475"/>
                <a:ext cx="1200150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</a:pPr>
                <a:r>
                  <a:rPr sz="1395" spc="69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2024.09</a:t>
                </a:r>
                <a:endParaRPr sz="1395">
                  <a:latin typeface="Arial MT"/>
                  <a:cs typeface="Arial MT"/>
                </a:endParaRPr>
              </a:p>
            </p:txBody>
          </p:sp>
          <p:sp>
            <p:nvSpPr>
              <p:cNvPr id="83" name="object 83"/>
              <p:cNvSpPr txBox="1"/>
              <p:nvPr/>
            </p:nvSpPr>
            <p:spPr>
              <a:xfrm>
                <a:off x="15306204" y="6833851"/>
                <a:ext cx="1019176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</a:pPr>
                <a:r>
                  <a:rPr sz="1395" spc="67" dirty="0">
                    <a:solidFill>
                      <a:srgbClr val="FFFFFF"/>
                    </a:solidFill>
                    <a:latin typeface="Arial MT"/>
                    <a:cs typeface="Arial MT"/>
                  </a:rPr>
                  <a:t>2024.8</a:t>
                </a:r>
                <a:endParaRPr sz="1395">
                  <a:latin typeface="Arial MT"/>
                  <a:cs typeface="Arial MT"/>
                </a:endParaRPr>
              </a:p>
            </p:txBody>
          </p:sp>
          <p:pic>
            <p:nvPicPr>
              <p:cNvPr id="84" name="object 84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43414" y="9808232"/>
                <a:ext cx="749400" cy="751333"/>
              </a:xfrm>
              <a:prstGeom prst="rect">
                <a:avLst/>
              </a:prstGeom>
            </p:spPr>
          </p:pic>
          <p:pic>
            <p:nvPicPr>
              <p:cNvPr id="85" name="object 85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45986" y="9661640"/>
                <a:ext cx="1410586" cy="1076023"/>
              </a:xfrm>
              <a:prstGeom prst="rect">
                <a:avLst/>
              </a:prstGeom>
            </p:spPr>
          </p:pic>
          <p:pic>
            <p:nvPicPr>
              <p:cNvPr id="86" name="object 86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83380" y="4210341"/>
                <a:ext cx="1409457" cy="706951"/>
              </a:xfrm>
              <a:prstGeom prst="rect">
                <a:avLst/>
              </a:prstGeom>
            </p:spPr>
          </p:pic>
          <p:pic>
            <p:nvPicPr>
              <p:cNvPr id="87" name="object 87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68753" y="4311185"/>
                <a:ext cx="1775157" cy="707000"/>
              </a:xfrm>
              <a:prstGeom prst="rect">
                <a:avLst/>
              </a:prstGeom>
            </p:spPr>
          </p:pic>
          <p:sp>
            <p:nvSpPr>
              <p:cNvPr id="88" name="object 88"/>
              <p:cNvSpPr txBox="1"/>
              <p:nvPr/>
            </p:nvSpPr>
            <p:spPr>
              <a:xfrm>
                <a:off x="2651160" y="6836861"/>
                <a:ext cx="1202690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</a:pPr>
                <a:r>
                  <a:rPr sz="1395" spc="69" dirty="0">
                    <a:latin typeface="Arial MT"/>
                    <a:cs typeface="Arial MT"/>
                  </a:rPr>
                  <a:t>2023.02</a:t>
                </a:r>
                <a:endParaRPr sz="1395" dirty="0">
                  <a:latin typeface="Arial MT"/>
                  <a:cs typeface="Arial MT"/>
                </a:endParaRPr>
              </a:p>
            </p:txBody>
          </p:sp>
          <p:sp>
            <p:nvSpPr>
              <p:cNvPr id="89" name="object 89"/>
              <p:cNvSpPr txBox="1"/>
              <p:nvPr/>
            </p:nvSpPr>
            <p:spPr>
              <a:xfrm>
                <a:off x="3396317" y="8692308"/>
                <a:ext cx="2160906" cy="883028"/>
              </a:xfrm>
              <a:prstGeom prst="rect">
                <a:avLst/>
              </a:prstGeom>
            </p:spPr>
            <p:txBody>
              <a:bodyPr vert="horz" wrap="square" lIns="0" tIns="54294" rIns="0" bIns="0" rtlCol="0">
                <a:spAutoFit/>
              </a:bodyPr>
              <a:lstStyle/>
              <a:p>
                <a:pPr marL="7701">
                  <a:spcBef>
                    <a:spcPts val="428"/>
                  </a:spcBef>
                </a:pPr>
                <a:r>
                  <a:rPr sz="1395" spc="52" dirty="0">
                    <a:latin typeface="Arial MT"/>
                    <a:cs typeface="Arial MT"/>
                  </a:rPr>
                  <a:t>OpenAI</a:t>
                </a:r>
                <a:r>
                  <a:rPr sz="1395" spc="49" dirty="0">
                    <a:latin typeface="Arial MT"/>
                    <a:cs typeface="Arial MT"/>
                  </a:rPr>
                  <a:t> </a:t>
                </a:r>
                <a:r>
                  <a:rPr sz="1395" spc="-15" dirty="0">
                    <a:latin typeface="Microsoft JhengHei UI Light"/>
                    <a:cs typeface="Microsoft JhengHei UI Light"/>
                  </a:rPr>
                  <a:t>邀请</a:t>
                </a:r>
                <a:endParaRPr sz="1395" dirty="0">
                  <a:latin typeface="Microsoft JhengHei UI Light"/>
                  <a:cs typeface="Microsoft JhengHei UI Light"/>
                </a:endParaRPr>
              </a:p>
              <a:p>
                <a:pPr marL="7701">
                  <a:spcBef>
                    <a:spcPts val="367"/>
                  </a:spcBef>
                </a:pPr>
                <a:r>
                  <a:rPr sz="1395" dirty="0">
                    <a:latin typeface="Arial MT"/>
                    <a:cs typeface="Arial MT"/>
                  </a:rPr>
                  <a:t>RWKV</a:t>
                </a:r>
                <a:r>
                  <a:rPr sz="1395" spc="-3" dirty="0">
                    <a:latin typeface="Arial MT"/>
                    <a:cs typeface="Arial MT"/>
                  </a:rPr>
                  <a:t> </a:t>
                </a:r>
                <a:r>
                  <a:rPr sz="1395" spc="-9" dirty="0">
                    <a:latin typeface="Microsoft JhengHei UI Light"/>
                    <a:cs typeface="Microsoft JhengHei UI Light"/>
                  </a:rPr>
                  <a:t>作者⼊职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pic>
            <p:nvPicPr>
              <p:cNvPr id="90" name="object 90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50855" y="9860586"/>
                <a:ext cx="1884197" cy="536768"/>
              </a:xfrm>
              <a:prstGeom prst="rect">
                <a:avLst/>
              </a:prstGeom>
            </p:spPr>
          </p:pic>
          <p:sp>
            <p:nvSpPr>
              <p:cNvPr id="91" name="object 91"/>
              <p:cNvSpPr/>
              <p:nvPr/>
            </p:nvSpPr>
            <p:spPr>
              <a:xfrm>
                <a:off x="2324110" y="4282554"/>
                <a:ext cx="1884680" cy="785495"/>
              </a:xfrm>
              <a:custGeom>
                <a:avLst/>
                <a:gdLst/>
                <a:ahLst/>
                <a:cxnLst/>
                <a:rect l="l" t="t" r="r" b="b"/>
                <a:pathLst>
                  <a:path w="1884679" h="785495">
                    <a:moveTo>
                      <a:pt x="1644007" y="0"/>
                    </a:moveTo>
                    <a:lnTo>
                      <a:pt x="240097" y="0"/>
                    </a:lnTo>
                    <a:lnTo>
                      <a:pt x="192319" y="183"/>
                    </a:lnTo>
                    <a:lnTo>
                      <a:pt x="153788" y="1470"/>
                    </a:lnTo>
                    <a:lnTo>
                      <a:pt x="99184" y="11765"/>
                    </a:lnTo>
                    <a:lnTo>
                      <a:pt x="45784" y="45784"/>
                    </a:lnTo>
                    <a:lnTo>
                      <a:pt x="11766" y="99184"/>
                    </a:lnTo>
                    <a:lnTo>
                      <a:pt x="1470" y="153787"/>
                    </a:lnTo>
                    <a:lnTo>
                      <a:pt x="183" y="192318"/>
                    </a:lnTo>
                    <a:lnTo>
                      <a:pt x="0" y="240096"/>
                    </a:lnTo>
                    <a:lnTo>
                      <a:pt x="0" y="545219"/>
                    </a:lnTo>
                    <a:lnTo>
                      <a:pt x="183" y="592997"/>
                    </a:lnTo>
                    <a:lnTo>
                      <a:pt x="1470" y="631527"/>
                    </a:lnTo>
                    <a:lnTo>
                      <a:pt x="11766" y="686131"/>
                    </a:lnTo>
                    <a:lnTo>
                      <a:pt x="45784" y="739531"/>
                    </a:lnTo>
                    <a:lnTo>
                      <a:pt x="99184" y="773550"/>
                    </a:lnTo>
                    <a:lnTo>
                      <a:pt x="153788" y="783845"/>
                    </a:lnTo>
                    <a:lnTo>
                      <a:pt x="192319" y="785132"/>
                    </a:lnTo>
                    <a:lnTo>
                      <a:pt x="240097" y="785316"/>
                    </a:lnTo>
                    <a:lnTo>
                      <a:pt x="1644007" y="785316"/>
                    </a:lnTo>
                    <a:lnTo>
                      <a:pt x="1691785" y="785132"/>
                    </a:lnTo>
                    <a:lnTo>
                      <a:pt x="1730316" y="783845"/>
                    </a:lnTo>
                    <a:lnTo>
                      <a:pt x="1784920" y="773550"/>
                    </a:lnTo>
                    <a:lnTo>
                      <a:pt x="1838319" y="739531"/>
                    </a:lnTo>
                    <a:lnTo>
                      <a:pt x="1872338" y="686131"/>
                    </a:lnTo>
                    <a:lnTo>
                      <a:pt x="1882634" y="631527"/>
                    </a:lnTo>
                    <a:lnTo>
                      <a:pt x="1883921" y="592997"/>
                    </a:lnTo>
                    <a:lnTo>
                      <a:pt x="1884104" y="545219"/>
                    </a:lnTo>
                    <a:lnTo>
                      <a:pt x="1884104" y="240096"/>
                    </a:lnTo>
                    <a:lnTo>
                      <a:pt x="1883921" y="192318"/>
                    </a:lnTo>
                    <a:lnTo>
                      <a:pt x="1882634" y="153787"/>
                    </a:lnTo>
                    <a:lnTo>
                      <a:pt x="1872338" y="99184"/>
                    </a:lnTo>
                    <a:lnTo>
                      <a:pt x="1838319" y="45784"/>
                    </a:lnTo>
                    <a:lnTo>
                      <a:pt x="1784920" y="11765"/>
                    </a:lnTo>
                    <a:lnTo>
                      <a:pt x="1730316" y="1470"/>
                    </a:lnTo>
                    <a:lnTo>
                      <a:pt x="1691785" y="183"/>
                    </a:lnTo>
                    <a:lnTo>
                      <a:pt x="1644007" y="0"/>
                    </a:lnTo>
                    <a:close/>
                  </a:path>
                </a:pathLst>
              </a:custGeom>
              <a:solidFill>
                <a:srgbClr val="434343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sp>
            <p:nvSpPr>
              <p:cNvPr id="92" name="object 92"/>
              <p:cNvSpPr txBox="1"/>
              <p:nvPr/>
            </p:nvSpPr>
            <p:spPr>
              <a:xfrm>
                <a:off x="2571681" y="4278146"/>
                <a:ext cx="1389380" cy="703172"/>
              </a:xfrm>
              <a:prstGeom prst="rect">
                <a:avLst/>
              </a:prstGeom>
            </p:spPr>
            <p:txBody>
              <a:bodyPr vert="horz" wrap="square" lIns="0" tIns="36581" rIns="0" bIns="0" rtlCol="0">
                <a:spAutoFit/>
              </a:bodyPr>
              <a:lstStyle/>
              <a:p>
                <a:pPr marL="4621" algn="ctr">
                  <a:spcBef>
                    <a:spcPts val="288"/>
                  </a:spcBef>
                </a:pPr>
                <a:r>
                  <a:rPr sz="1182" spc="-9" dirty="0">
                    <a:solidFill>
                      <a:srgbClr val="FFFFFF"/>
                    </a:solidFill>
                    <a:latin typeface="Microsoft JhengHei UI Light"/>
                    <a:cs typeface="Microsoft JhengHei UI Light"/>
                  </a:rPr>
                  <a:t>全球⾸个</a:t>
                </a:r>
                <a:endParaRPr sz="1182" dirty="0">
                  <a:latin typeface="Microsoft JhengHei UI Light"/>
                  <a:cs typeface="Microsoft JhengHei UI Light"/>
                </a:endParaRPr>
              </a:p>
              <a:p>
                <a:pPr algn="ctr">
                  <a:spcBef>
                    <a:spcPts val="230"/>
                  </a:spcBef>
                </a:pPr>
                <a:r>
                  <a:rPr sz="1182" dirty="0">
                    <a:solidFill>
                      <a:srgbClr val="FFFFFF"/>
                    </a:solidFill>
                    <a:latin typeface="Arial MT"/>
                    <a:cs typeface="Arial MT"/>
                  </a:rPr>
                  <a:t>RNN</a:t>
                </a:r>
                <a:r>
                  <a:rPr sz="1182" spc="24" dirty="0">
                    <a:solidFill>
                      <a:srgbClr val="FFFFFF"/>
                    </a:solidFill>
                    <a:latin typeface="Arial MT"/>
                    <a:cs typeface="Arial MT"/>
                  </a:rPr>
                  <a:t> </a:t>
                </a:r>
                <a:r>
                  <a:rPr sz="1182" spc="-12" dirty="0">
                    <a:solidFill>
                      <a:srgbClr val="FFFFFF"/>
                    </a:solidFill>
                    <a:latin typeface="Microsoft JhengHei UI Light"/>
                    <a:cs typeface="Microsoft JhengHei UI Light"/>
                  </a:rPr>
                  <a:t>⼤模型</a:t>
                </a:r>
                <a:endParaRPr sz="1182" dirty="0">
                  <a:latin typeface="Microsoft JhengHei UI Light"/>
                  <a:cs typeface="Microsoft JhengHei UI Light"/>
                </a:endParaRPr>
              </a:p>
            </p:txBody>
          </p:sp>
          <p:pic>
            <p:nvPicPr>
              <p:cNvPr id="93" name="object 93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116524" y="4505559"/>
                <a:ext cx="2683549" cy="366751"/>
              </a:xfrm>
              <a:prstGeom prst="rect">
                <a:avLst/>
              </a:prstGeom>
            </p:spPr>
          </p:pic>
          <p:sp>
            <p:nvSpPr>
              <p:cNvPr id="94" name="object 94"/>
              <p:cNvSpPr txBox="1"/>
              <p:nvPr/>
            </p:nvSpPr>
            <p:spPr>
              <a:xfrm>
                <a:off x="6059506" y="5124395"/>
                <a:ext cx="5852160" cy="2079472"/>
              </a:xfrm>
              <a:prstGeom prst="rect">
                <a:avLst/>
              </a:prstGeom>
            </p:spPr>
            <p:txBody>
              <a:bodyPr vert="horz" wrap="square" lIns="0" tIns="48903" rIns="0" bIns="0" rtlCol="0">
                <a:spAutoFit/>
              </a:bodyPr>
              <a:lstStyle/>
              <a:p>
                <a:pPr marL="1946113">
                  <a:spcBef>
                    <a:spcPts val="385"/>
                  </a:spcBef>
                </a:pPr>
                <a:r>
                  <a:rPr sz="1395" spc="-9" dirty="0">
                    <a:latin typeface="Microsoft JhengHei UI Light"/>
                    <a:cs typeface="Microsoft JhengHei UI Light"/>
                  </a:rPr>
                  <a:t>开源项⽬</a:t>
                </a:r>
                <a:endParaRPr sz="1395" dirty="0">
                  <a:latin typeface="Microsoft JhengHei UI Light"/>
                  <a:cs typeface="Microsoft JhengHei UI Light"/>
                </a:endParaRPr>
              </a:p>
              <a:p>
                <a:pPr marL="1946113" marR="415099">
                  <a:lnSpc>
                    <a:spcPts val="2044"/>
                  </a:lnSpc>
                  <a:spcBef>
                    <a:spcPts val="85"/>
                  </a:spcBef>
                </a:pPr>
                <a:r>
                  <a:rPr sz="1395" spc="-3" dirty="0">
                    <a:latin typeface="Microsoft JhengHei UI Light"/>
                    <a:cs typeface="Microsoft JhengHei UI Light"/>
                  </a:rPr>
                  <a:t>在 </a:t>
                </a:r>
                <a:r>
                  <a:rPr sz="1395" spc="-18" dirty="0">
                    <a:latin typeface="Arial MT"/>
                    <a:cs typeface="Arial MT"/>
                  </a:rPr>
                  <a:t>Linux</a:t>
                </a:r>
                <a:r>
                  <a:rPr sz="1395" spc="-12" dirty="0">
                    <a:latin typeface="Microsoft JhengHei UI Light"/>
                    <a:cs typeface="Microsoft JhengHei UI Light"/>
                  </a:rPr>
                  <a:t>基⾦会</a:t>
                </a:r>
                <a:r>
                  <a:rPr sz="1395" spc="-15" dirty="0">
                    <a:latin typeface="Microsoft JhengHei UI Light"/>
                    <a:cs typeface="Microsoft JhengHei UI Light"/>
                  </a:rPr>
                  <a:t>孵化</a:t>
                </a:r>
                <a:endParaRPr sz="1395" dirty="0">
                  <a:latin typeface="Microsoft JhengHei UI Light"/>
                  <a:cs typeface="Microsoft JhengHei UI Light"/>
                </a:endParaRPr>
              </a:p>
              <a:p>
                <a:pPr marL="7701">
                  <a:spcBef>
                    <a:spcPts val="2034"/>
                  </a:spcBef>
                  <a:tabLst>
                    <a:tab pos="1070478" algn="l"/>
                    <a:tab pos="1978458" algn="l"/>
                    <a:tab pos="2855635" algn="l"/>
                  </a:tabLst>
                </a:pPr>
                <a:r>
                  <a:rPr sz="1395" spc="69" dirty="0">
                    <a:latin typeface="Arial MT"/>
                    <a:cs typeface="Arial MT"/>
                  </a:rPr>
                  <a:t>2023.06</a:t>
                </a:r>
                <a:r>
                  <a:rPr sz="1395" dirty="0">
                    <a:latin typeface="Arial MT"/>
                    <a:cs typeface="Arial MT"/>
                  </a:rPr>
                  <a:t>	</a:t>
                </a:r>
                <a:r>
                  <a:rPr sz="1395" spc="69" dirty="0">
                    <a:latin typeface="Arial MT"/>
                    <a:cs typeface="Arial MT"/>
                  </a:rPr>
                  <a:t>2023.08</a:t>
                </a:r>
                <a:r>
                  <a:rPr sz="1395" dirty="0">
                    <a:latin typeface="Arial MT"/>
                    <a:cs typeface="Arial MT"/>
                  </a:rPr>
                  <a:t>	</a:t>
                </a:r>
                <a:r>
                  <a:rPr sz="1395" spc="42" dirty="0">
                    <a:latin typeface="Arial MT"/>
                    <a:cs typeface="Arial MT"/>
                  </a:rPr>
                  <a:t>2023.10</a:t>
                </a:r>
                <a:r>
                  <a:rPr sz="1395" dirty="0">
                    <a:latin typeface="Arial MT"/>
                    <a:cs typeface="Arial MT"/>
                  </a:rPr>
                  <a:t>	</a:t>
                </a:r>
                <a:r>
                  <a:rPr sz="1395" spc="39" dirty="0">
                    <a:latin typeface="Arial MT"/>
                    <a:cs typeface="Arial MT"/>
                  </a:rPr>
                  <a:t>2023.12</a:t>
                </a:r>
                <a:endParaRPr sz="1395" dirty="0">
                  <a:latin typeface="Arial MT"/>
                  <a:cs typeface="Arial MT"/>
                </a:endParaRPr>
              </a:p>
            </p:txBody>
          </p:sp>
          <p:grpSp>
            <p:nvGrpSpPr>
              <p:cNvPr id="95" name="object 95"/>
              <p:cNvGrpSpPr/>
              <p:nvPr/>
            </p:nvGrpSpPr>
            <p:grpSpPr>
              <a:xfrm>
                <a:off x="8972484" y="7352358"/>
                <a:ext cx="348615" cy="348615"/>
                <a:chOff x="8972484" y="7352358"/>
                <a:chExt cx="348615" cy="348615"/>
              </a:xfrm>
            </p:grpSpPr>
            <p:sp>
              <p:nvSpPr>
                <p:cNvPr id="96" name="object 96"/>
                <p:cNvSpPr/>
                <p:nvPr/>
              </p:nvSpPr>
              <p:spPr>
                <a:xfrm>
                  <a:off x="8982962" y="7362836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19" y="0"/>
                      </a:moveTo>
                      <a:lnTo>
                        <a:pt x="122038" y="5321"/>
                      </a:lnTo>
                      <a:lnTo>
                        <a:pt x="82762" y="21285"/>
                      </a:lnTo>
                      <a:lnTo>
                        <a:pt x="47894" y="47893"/>
                      </a:lnTo>
                      <a:lnTo>
                        <a:pt x="21286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6" y="244276"/>
                      </a:lnTo>
                      <a:lnTo>
                        <a:pt x="47894" y="279144"/>
                      </a:lnTo>
                      <a:lnTo>
                        <a:pt x="82762" y="305752"/>
                      </a:lnTo>
                      <a:lnTo>
                        <a:pt x="122038" y="321717"/>
                      </a:lnTo>
                      <a:lnTo>
                        <a:pt x="163519" y="327038"/>
                      </a:lnTo>
                      <a:lnTo>
                        <a:pt x="205000" y="321717"/>
                      </a:lnTo>
                      <a:lnTo>
                        <a:pt x="244277" y="305752"/>
                      </a:lnTo>
                      <a:lnTo>
                        <a:pt x="279145" y="279144"/>
                      </a:lnTo>
                      <a:lnTo>
                        <a:pt x="305753" y="244276"/>
                      </a:lnTo>
                      <a:lnTo>
                        <a:pt x="321717" y="205000"/>
                      </a:lnTo>
                      <a:lnTo>
                        <a:pt x="327038" y="163519"/>
                      </a:lnTo>
                      <a:lnTo>
                        <a:pt x="321717" y="122038"/>
                      </a:lnTo>
                      <a:lnTo>
                        <a:pt x="305753" y="82761"/>
                      </a:lnTo>
                      <a:lnTo>
                        <a:pt x="279145" y="47893"/>
                      </a:lnTo>
                      <a:lnTo>
                        <a:pt x="244277" y="21285"/>
                      </a:lnTo>
                      <a:lnTo>
                        <a:pt x="205000" y="5321"/>
                      </a:lnTo>
                      <a:lnTo>
                        <a:pt x="163519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97" name="object 97"/>
                <p:cNvSpPr/>
                <p:nvPr/>
              </p:nvSpPr>
              <p:spPr>
                <a:xfrm>
                  <a:off x="8982962" y="7362835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98" name="object 98"/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052541" y="7432415"/>
                  <a:ext cx="187880" cy="187880"/>
                </a:xfrm>
                <a:prstGeom prst="rect">
                  <a:avLst/>
                </a:prstGeom>
              </p:spPr>
            </p:pic>
          </p:grpSp>
          <p:pic>
            <p:nvPicPr>
              <p:cNvPr id="99" name="object 99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949536" y="9860587"/>
                <a:ext cx="1297048" cy="379107"/>
              </a:xfrm>
              <a:prstGeom prst="rect">
                <a:avLst/>
              </a:prstGeom>
            </p:spPr>
          </p:pic>
          <p:sp>
            <p:nvSpPr>
              <p:cNvPr id="100" name="object 100"/>
              <p:cNvSpPr txBox="1"/>
              <p:nvPr/>
            </p:nvSpPr>
            <p:spPr>
              <a:xfrm>
                <a:off x="17394600" y="6841825"/>
                <a:ext cx="1153160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</a:pPr>
                <a:r>
                  <a:rPr sz="1395" spc="36" dirty="0">
                    <a:latin typeface="Arial MT"/>
                    <a:cs typeface="Arial MT"/>
                  </a:rPr>
                  <a:t>2024.12</a:t>
                </a:r>
                <a:endParaRPr sz="1395" dirty="0">
                  <a:latin typeface="Arial MT"/>
                  <a:cs typeface="Arial MT"/>
                </a:endParaRPr>
              </a:p>
            </p:txBody>
          </p:sp>
          <p:grpSp>
            <p:nvGrpSpPr>
              <p:cNvPr id="101" name="object 101"/>
              <p:cNvGrpSpPr/>
              <p:nvPr/>
            </p:nvGrpSpPr>
            <p:grpSpPr>
              <a:xfrm>
                <a:off x="17767442" y="7332513"/>
                <a:ext cx="348615" cy="348615"/>
                <a:chOff x="17767442" y="7332513"/>
                <a:chExt cx="348615" cy="348615"/>
              </a:xfrm>
            </p:grpSpPr>
            <p:sp>
              <p:nvSpPr>
                <p:cNvPr id="102" name="object 102"/>
                <p:cNvSpPr/>
                <p:nvPr/>
              </p:nvSpPr>
              <p:spPr>
                <a:xfrm>
                  <a:off x="17777917" y="7342990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25" y="0"/>
                      </a:moveTo>
                      <a:lnTo>
                        <a:pt x="122043" y="5321"/>
                      </a:lnTo>
                      <a:lnTo>
                        <a:pt x="82766" y="21286"/>
                      </a:lnTo>
                      <a:lnTo>
                        <a:pt x="47896" y="47894"/>
                      </a:lnTo>
                      <a:lnTo>
                        <a:pt x="21287" y="82762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7" y="244276"/>
                      </a:lnTo>
                      <a:lnTo>
                        <a:pt x="47896" y="279144"/>
                      </a:lnTo>
                      <a:lnTo>
                        <a:pt x="82766" y="305752"/>
                      </a:lnTo>
                      <a:lnTo>
                        <a:pt x="122043" y="321717"/>
                      </a:lnTo>
                      <a:lnTo>
                        <a:pt x="163525" y="327038"/>
                      </a:lnTo>
                      <a:lnTo>
                        <a:pt x="205005" y="321717"/>
                      </a:lnTo>
                      <a:lnTo>
                        <a:pt x="244280" y="305752"/>
                      </a:lnTo>
                      <a:lnTo>
                        <a:pt x="279145" y="279144"/>
                      </a:lnTo>
                      <a:lnTo>
                        <a:pt x="305755" y="244276"/>
                      </a:lnTo>
                      <a:lnTo>
                        <a:pt x="321720" y="205000"/>
                      </a:lnTo>
                      <a:lnTo>
                        <a:pt x="327042" y="163519"/>
                      </a:lnTo>
                      <a:lnTo>
                        <a:pt x="321720" y="122038"/>
                      </a:lnTo>
                      <a:lnTo>
                        <a:pt x="305755" y="82762"/>
                      </a:lnTo>
                      <a:lnTo>
                        <a:pt x="279145" y="47894"/>
                      </a:lnTo>
                      <a:lnTo>
                        <a:pt x="244280" y="21286"/>
                      </a:lnTo>
                      <a:lnTo>
                        <a:pt x="205005" y="5321"/>
                      </a:lnTo>
                      <a:lnTo>
                        <a:pt x="163525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103" name="object 103"/>
                <p:cNvSpPr/>
                <p:nvPr/>
              </p:nvSpPr>
              <p:spPr>
                <a:xfrm>
                  <a:off x="17777920" y="7342991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104" name="object 104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847499" y="7412570"/>
                  <a:ext cx="187879" cy="187880"/>
                </a:xfrm>
                <a:prstGeom prst="rect">
                  <a:avLst/>
                </a:prstGeom>
              </p:spPr>
            </p:pic>
          </p:grpSp>
          <p:sp>
            <p:nvSpPr>
              <p:cNvPr id="105" name="object 105"/>
              <p:cNvSpPr txBox="1"/>
              <p:nvPr/>
            </p:nvSpPr>
            <p:spPr>
              <a:xfrm>
                <a:off x="16001439" y="8692308"/>
                <a:ext cx="3288030" cy="883028"/>
              </a:xfrm>
              <a:prstGeom prst="rect">
                <a:avLst/>
              </a:prstGeom>
            </p:spPr>
            <p:txBody>
              <a:bodyPr vert="horz" wrap="square" lIns="0" tIns="54294" rIns="0" bIns="0" rtlCol="0">
                <a:spAutoFit/>
              </a:bodyPr>
              <a:lstStyle/>
              <a:p>
                <a:pPr marL="7701">
                  <a:spcBef>
                    <a:spcPts val="428"/>
                  </a:spcBef>
                  <a:tabLst>
                    <a:tab pos="1274562" algn="l"/>
                  </a:tabLst>
                </a:pPr>
                <a:r>
                  <a:rPr sz="1395" spc="30" dirty="0">
                    <a:latin typeface="Arial MT"/>
                    <a:cs typeface="Arial MT"/>
                  </a:rPr>
                  <a:t>Windows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部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署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	天使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轮</a:t>
                </a:r>
                <a:endParaRPr sz="1395" dirty="0">
                  <a:latin typeface="Microsoft JhengHei UI Light"/>
                  <a:cs typeface="Microsoft JhengHei UI Light"/>
                </a:endParaRPr>
              </a:p>
              <a:p>
                <a:pPr marL="7701">
                  <a:spcBef>
                    <a:spcPts val="367"/>
                  </a:spcBef>
                  <a:tabLst>
                    <a:tab pos="1274562" algn="l"/>
                  </a:tabLst>
                </a:pPr>
                <a:r>
                  <a:rPr sz="1395" spc="-15" dirty="0">
                    <a:latin typeface="Arial MT"/>
                    <a:cs typeface="Arial MT"/>
                  </a:rPr>
                  <a:t>RWKV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运⾏</a:t>
                </a:r>
                <a:r>
                  <a:rPr sz="1395" spc="-30" dirty="0">
                    <a:latin typeface="Microsoft JhengHei UI Light"/>
                    <a:cs typeface="Microsoft JhengHei UI Light"/>
                  </a:rPr>
                  <a:t>库</a:t>
                </a:r>
                <a:r>
                  <a:rPr sz="1395" dirty="0">
                    <a:latin typeface="Microsoft JhengHei UI Light"/>
                    <a:cs typeface="Microsoft JhengHei UI Light"/>
                  </a:rPr>
                  <a:t>	</a:t>
                </a:r>
                <a:r>
                  <a:rPr sz="2092" baseline="1207" dirty="0">
                    <a:latin typeface="Microsoft JhengHei UI Light"/>
                    <a:cs typeface="Microsoft JhengHei UI Light"/>
                  </a:rPr>
                  <a:t>天际资</a:t>
                </a:r>
                <a:r>
                  <a:rPr sz="2092" spc="-45" baseline="1207" dirty="0">
                    <a:latin typeface="Microsoft JhengHei UI Light"/>
                    <a:cs typeface="Microsoft JhengHei UI Light"/>
                  </a:rPr>
                  <a:t>本</a:t>
                </a:r>
                <a:endParaRPr sz="2092" baseline="1207" dirty="0">
                  <a:latin typeface="Microsoft JhengHei UI Light"/>
                  <a:cs typeface="Microsoft JhengHei UI Light"/>
                </a:endParaRPr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16855309" y="4247483"/>
                <a:ext cx="2172335" cy="785495"/>
              </a:xfrm>
              <a:custGeom>
                <a:avLst/>
                <a:gdLst/>
                <a:ahLst/>
                <a:cxnLst/>
                <a:rect l="l" t="t" r="r" b="b"/>
                <a:pathLst>
                  <a:path w="2172334" h="785495">
                    <a:moveTo>
                      <a:pt x="1932161" y="0"/>
                    </a:moveTo>
                    <a:lnTo>
                      <a:pt x="240097" y="0"/>
                    </a:lnTo>
                    <a:lnTo>
                      <a:pt x="192318" y="183"/>
                    </a:lnTo>
                    <a:lnTo>
                      <a:pt x="153787" y="1470"/>
                    </a:lnTo>
                    <a:lnTo>
                      <a:pt x="99180" y="11766"/>
                    </a:lnTo>
                    <a:lnTo>
                      <a:pt x="45783" y="45785"/>
                    </a:lnTo>
                    <a:lnTo>
                      <a:pt x="11769" y="99184"/>
                    </a:lnTo>
                    <a:lnTo>
                      <a:pt x="1471" y="153788"/>
                    </a:lnTo>
                    <a:lnTo>
                      <a:pt x="183" y="192319"/>
                    </a:lnTo>
                    <a:lnTo>
                      <a:pt x="0" y="240097"/>
                    </a:lnTo>
                    <a:lnTo>
                      <a:pt x="0" y="545219"/>
                    </a:lnTo>
                    <a:lnTo>
                      <a:pt x="183" y="592997"/>
                    </a:lnTo>
                    <a:lnTo>
                      <a:pt x="1471" y="631528"/>
                    </a:lnTo>
                    <a:lnTo>
                      <a:pt x="11769" y="686131"/>
                    </a:lnTo>
                    <a:lnTo>
                      <a:pt x="45783" y="739531"/>
                    </a:lnTo>
                    <a:lnTo>
                      <a:pt x="99180" y="773550"/>
                    </a:lnTo>
                    <a:lnTo>
                      <a:pt x="153787" y="783845"/>
                    </a:lnTo>
                    <a:lnTo>
                      <a:pt x="192318" y="785132"/>
                    </a:lnTo>
                    <a:lnTo>
                      <a:pt x="240097" y="785316"/>
                    </a:lnTo>
                    <a:lnTo>
                      <a:pt x="1932161" y="785316"/>
                    </a:lnTo>
                    <a:lnTo>
                      <a:pt x="1979940" y="785132"/>
                    </a:lnTo>
                    <a:lnTo>
                      <a:pt x="2018471" y="783845"/>
                    </a:lnTo>
                    <a:lnTo>
                      <a:pt x="2073078" y="773550"/>
                    </a:lnTo>
                    <a:lnTo>
                      <a:pt x="2126474" y="739531"/>
                    </a:lnTo>
                    <a:lnTo>
                      <a:pt x="2160489" y="686131"/>
                    </a:lnTo>
                    <a:lnTo>
                      <a:pt x="2170787" y="631528"/>
                    </a:lnTo>
                    <a:lnTo>
                      <a:pt x="2172074" y="592997"/>
                    </a:lnTo>
                    <a:lnTo>
                      <a:pt x="2172258" y="545219"/>
                    </a:lnTo>
                    <a:lnTo>
                      <a:pt x="2172258" y="240097"/>
                    </a:lnTo>
                    <a:lnTo>
                      <a:pt x="2172074" y="192319"/>
                    </a:lnTo>
                    <a:lnTo>
                      <a:pt x="2170787" y="153788"/>
                    </a:lnTo>
                    <a:lnTo>
                      <a:pt x="2160489" y="99184"/>
                    </a:lnTo>
                    <a:lnTo>
                      <a:pt x="2126474" y="45785"/>
                    </a:lnTo>
                    <a:lnTo>
                      <a:pt x="2073078" y="11766"/>
                    </a:lnTo>
                    <a:lnTo>
                      <a:pt x="2018471" y="1470"/>
                    </a:lnTo>
                    <a:lnTo>
                      <a:pt x="1979940" y="183"/>
                    </a:lnTo>
                    <a:lnTo>
                      <a:pt x="1932161" y="0"/>
                    </a:lnTo>
                    <a:close/>
                  </a:path>
                </a:pathLst>
              </a:custGeom>
              <a:solidFill>
                <a:srgbClr val="434343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  <p:grpSp>
            <p:nvGrpSpPr>
              <p:cNvPr id="107" name="object 107"/>
              <p:cNvGrpSpPr/>
              <p:nvPr/>
            </p:nvGrpSpPr>
            <p:grpSpPr>
              <a:xfrm>
                <a:off x="17925736" y="5340588"/>
                <a:ext cx="811530" cy="4267835"/>
                <a:chOff x="17925736" y="5340588"/>
                <a:chExt cx="811530" cy="4267835"/>
              </a:xfrm>
            </p:grpSpPr>
            <p:sp>
              <p:nvSpPr>
                <p:cNvPr id="108" name="object 108"/>
                <p:cNvSpPr/>
                <p:nvPr/>
              </p:nvSpPr>
              <p:spPr>
                <a:xfrm>
                  <a:off x="17941443" y="7646487"/>
                  <a:ext cx="0" cy="19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1962150">
                      <a:moveTo>
                        <a:pt x="0" y="0"/>
                      </a:moveTo>
                      <a:lnTo>
                        <a:pt x="0" y="1961781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109" name="object 109"/>
                <p:cNvSpPr/>
                <p:nvPr/>
              </p:nvSpPr>
              <p:spPr>
                <a:xfrm>
                  <a:off x="18547194" y="5340588"/>
                  <a:ext cx="0" cy="2112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112645">
                      <a:moveTo>
                        <a:pt x="0" y="0"/>
                      </a:moveTo>
                      <a:lnTo>
                        <a:pt x="0" y="2112223"/>
                      </a:lnTo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/>
                <a:lstStyle/>
                <a:p>
                  <a:endParaRPr sz="1092" dirty="0"/>
                </a:p>
              </p:txBody>
            </p:sp>
            <p:sp>
              <p:nvSpPr>
                <p:cNvPr id="110" name="object 110"/>
                <p:cNvSpPr/>
                <p:nvPr/>
              </p:nvSpPr>
              <p:spPr>
                <a:xfrm>
                  <a:off x="18399541" y="7335020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163521" y="0"/>
                      </a:moveTo>
                      <a:lnTo>
                        <a:pt x="122041" y="5321"/>
                      </a:lnTo>
                      <a:lnTo>
                        <a:pt x="82765" y="21285"/>
                      </a:lnTo>
                      <a:lnTo>
                        <a:pt x="47896" y="47893"/>
                      </a:lnTo>
                      <a:lnTo>
                        <a:pt x="21287" y="82761"/>
                      </a:lnTo>
                      <a:lnTo>
                        <a:pt x="5321" y="122038"/>
                      </a:lnTo>
                      <a:lnTo>
                        <a:pt x="0" y="163519"/>
                      </a:lnTo>
                      <a:lnTo>
                        <a:pt x="5321" y="205000"/>
                      </a:lnTo>
                      <a:lnTo>
                        <a:pt x="21287" y="244276"/>
                      </a:lnTo>
                      <a:lnTo>
                        <a:pt x="47896" y="279144"/>
                      </a:lnTo>
                      <a:lnTo>
                        <a:pt x="82765" y="305752"/>
                      </a:lnTo>
                      <a:lnTo>
                        <a:pt x="122041" y="321717"/>
                      </a:lnTo>
                      <a:lnTo>
                        <a:pt x="163521" y="327038"/>
                      </a:lnTo>
                      <a:lnTo>
                        <a:pt x="205000" y="321717"/>
                      </a:lnTo>
                      <a:lnTo>
                        <a:pt x="244276" y="305752"/>
                      </a:lnTo>
                      <a:lnTo>
                        <a:pt x="279145" y="279144"/>
                      </a:lnTo>
                      <a:lnTo>
                        <a:pt x="305755" y="244276"/>
                      </a:lnTo>
                      <a:lnTo>
                        <a:pt x="321720" y="205000"/>
                      </a:lnTo>
                      <a:lnTo>
                        <a:pt x="327042" y="163519"/>
                      </a:lnTo>
                      <a:lnTo>
                        <a:pt x="321720" y="122038"/>
                      </a:lnTo>
                      <a:lnTo>
                        <a:pt x="305755" y="82761"/>
                      </a:lnTo>
                      <a:lnTo>
                        <a:pt x="279145" y="47893"/>
                      </a:lnTo>
                      <a:lnTo>
                        <a:pt x="244276" y="21285"/>
                      </a:lnTo>
                      <a:lnTo>
                        <a:pt x="205000" y="5321"/>
                      </a:lnTo>
                      <a:lnTo>
                        <a:pt x="163521" y="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sp>
              <p:nvSpPr>
                <p:cNvPr id="111" name="object 111"/>
                <p:cNvSpPr/>
                <p:nvPr/>
              </p:nvSpPr>
              <p:spPr>
                <a:xfrm>
                  <a:off x="18399544" y="7335019"/>
                  <a:ext cx="327660" cy="327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327659">
                      <a:moveTo>
                        <a:pt x="279145" y="47893"/>
                      </a:moveTo>
                      <a:lnTo>
                        <a:pt x="305752" y="82761"/>
                      </a:lnTo>
                      <a:lnTo>
                        <a:pt x="321717" y="122038"/>
                      </a:lnTo>
                      <a:lnTo>
                        <a:pt x="327038" y="163519"/>
                      </a:lnTo>
                      <a:lnTo>
                        <a:pt x="321717" y="205000"/>
                      </a:lnTo>
                      <a:lnTo>
                        <a:pt x="305752" y="244276"/>
                      </a:lnTo>
                      <a:lnTo>
                        <a:pt x="279145" y="279145"/>
                      </a:lnTo>
                      <a:lnTo>
                        <a:pt x="244276" y="305752"/>
                      </a:lnTo>
                      <a:lnTo>
                        <a:pt x="205000" y="321717"/>
                      </a:lnTo>
                      <a:lnTo>
                        <a:pt x="163519" y="327038"/>
                      </a:lnTo>
                      <a:lnTo>
                        <a:pt x="122038" y="321717"/>
                      </a:lnTo>
                      <a:lnTo>
                        <a:pt x="82761" y="305752"/>
                      </a:lnTo>
                      <a:lnTo>
                        <a:pt x="47893" y="279145"/>
                      </a:lnTo>
                      <a:lnTo>
                        <a:pt x="21286" y="244276"/>
                      </a:lnTo>
                      <a:lnTo>
                        <a:pt x="5321" y="205000"/>
                      </a:lnTo>
                      <a:lnTo>
                        <a:pt x="0" y="163519"/>
                      </a:lnTo>
                      <a:lnTo>
                        <a:pt x="5321" y="122038"/>
                      </a:lnTo>
                      <a:lnTo>
                        <a:pt x="21286" y="82761"/>
                      </a:lnTo>
                      <a:lnTo>
                        <a:pt x="47893" y="47893"/>
                      </a:lnTo>
                      <a:lnTo>
                        <a:pt x="82761" y="21286"/>
                      </a:lnTo>
                      <a:lnTo>
                        <a:pt x="122038" y="5321"/>
                      </a:lnTo>
                      <a:lnTo>
                        <a:pt x="163519" y="0"/>
                      </a:lnTo>
                      <a:lnTo>
                        <a:pt x="205000" y="5321"/>
                      </a:lnTo>
                      <a:lnTo>
                        <a:pt x="244276" y="21286"/>
                      </a:lnTo>
                      <a:lnTo>
                        <a:pt x="279145" y="47893"/>
                      </a:lnTo>
                      <a:close/>
                    </a:path>
                  </a:pathLst>
                </a:custGeom>
                <a:ln w="20941">
                  <a:solidFill>
                    <a:srgbClr val="D81D3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092"/>
                </a:p>
              </p:txBody>
            </p:sp>
            <p:pic>
              <p:nvPicPr>
                <p:cNvPr id="112" name="object 112"/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469123" y="7404599"/>
                  <a:ext cx="187879" cy="187880"/>
                </a:xfrm>
                <a:prstGeom prst="rect">
                  <a:avLst/>
                </a:prstGeom>
              </p:spPr>
            </p:pic>
          </p:grpSp>
          <p:sp>
            <p:nvSpPr>
              <p:cNvPr id="113" name="object 113"/>
              <p:cNvSpPr txBox="1"/>
              <p:nvPr/>
            </p:nvSpPr>
            <p:spPr>
              <a:xfrm>
                <a:off x="17121363" y="4243073"/>
                <a:ext cx="1640839" cy="680022"/>
              </a:xfrm>
              <a:prstGeom prst="rect">
                <a:avLst/>
              </a:prstGeom>
            </p:spPr>
            <p:txBody>
              <a:bodyPr vert="horz" wrap="square" lIns="0" tIns="6931" rIns="0" bIns="0" rtlCol="0">
                <a:spAutoFit/>
              </a:bodyPr>
              <a:lstStyle/>
              <a:p>
                <a:pPr marL="7701" marR="3081" indent="186756">
                  <a:lnSpc>
                    <a:spcPct val="116300"/>
                  </a:lnSpc>
                  <a:spcBef>
                    <a:spcPts val="55"/>
                  </a:spcBef>
                </a:pPr>
                <a:r>
                  <a:rPr sz="1182" spc="-9" dirty="0">
                    <a:solidFill>
                      <a:srgbClr val="FFFFFF"/>
                    </a:solidFill>
                    <a:latin typeface="Microsoft JhengHei UI Light"/>
                    <a:cs typeface="Microsoft JhengHei UI Light"/>
                  </a:rPr>
                  <a:t>全球⾸个</a:t>
                </a:r>
                <a:r>
                  <a:rPr sz="1182" spc="303" dirty="0">
                    <a:solidFill>
                      <a:srgbClr val="FFFFFF"/>
                    </a:solidFill>
                    <a:latin typeface="Microsoft JhengHei UI Light"/>
                    <a:cs typeface="Microsoft JhengHei UI Light"/>
                  </a:rPr>
                  <a:t> </a:t>
                </a:r>
                <a:r>
                  <a:rPr sz="1182" spc="3" dirty="0">
                    <a:solidFill>
                      <a:srgbClr val="FFFFFF"/>
                    </a:solidFill>
                    <a:latin typeface="Microsoft JhengHei UI Light"/>
                    <a:cs typeface="Microsoft JhengHei UI Light"/>
                  </a:rPr>
                  <a:t>持续学习 </a:t>
                </a:r>
                <a:r>
                  <a:rPr sz="1182" spc="-15" dirty="0">
                    <a:solidFill>
                      <a:srgbClr val="FFFFFF"/>
                    </a:solidFill>
                    <a:latin typeface="Arial MT"/>
                    <a:cs typeface="Arial MT"/>
                  </a:rPr>
                  <a:t>RNN</a:t>
                </a:r>
                <a:endParaRPr sz="1182">
                  <a:latin typeface="Arial MT"/>
                  <a:cs typeface="Arial MT"/>
                </a:endParaRPr>
              </a:p>
            </p:txBody>
          </p:sp>
          <p:sp>
            <p:nvSpPr>
              <p:cNvPr id="114" name="object 114"/>
              <p:cNvSpPr txBox="1"/>
              <p:nvPr/>
            </p:nvSpPr>
            <p:spPr>
              <a:xfrm>
                <a:off x="18664668" y="5146200"/>
                <a:ext cx="1198245" cy="1216131"/>
              </a:xfrm>
              <a:prstGeom prst="rect">
                <a:avLst/>
              </a:prstGeom>
            </p:spPr>
            <p:txBody>
              <a:bodyPr vert="horz" wrap="square" lIns="0" tIns="7701" rIns="0" bIns="0" rtlCol="0">
                <a:spAutoFit/>
              </a:bodyPr>
              <a:lstStyle/>
              <a:p>
                <a:pPr marL="7701" marR="37736">
                  <a:lnSpc>
                    <a:spcPct val="110500"/>
                  </a:lnSpc>
                  <a:spcBef>
                    <a:spcPts val="61"/>
                  </a:spcBef>
                </a:pPr>
                <a:r>
                  <a:rPr sz="1395" spc="-49" dirty="0">
                    <a:latin typeface="Arial MT"/>
                    <a:cs typeface="Arial MT"/>
                  </a:rPr>
                  <a:t>RWKV-</a:t>
                </a:r>
                <a:r>
                  <a:rPr sz="1395" spc="55" dirty="0">
                    <a:latin typeface="Arial MT"/>
                    <a:cs typeface="Arial MT"/>
                  </a:rPr>
                  <a:t>7 </a:t>
                </a:r>
                <a:r>
                  <a:rPr sz="1395" spc="-15" dirty="0">
                    <a:latin typeface="Arial MT"/>
                    <a:cs typeface="Arial MT"/>
                  </a:rPr>
                  <a:t>3B</a:t>
                </a:r>
                <a:endParaRPr sz="1395" dirty="0">
                  <a:latin typeface="Arial MT"/>
                  <a:cs typeface="Arial MT"/>
                </a:endParaRPr>
              </a:p>
              <a:p>
                <a:pPr marL="7701">
                  <a:spcBef>
                    <a:spcPts val="255"/>
                  </a:spcBef>
                </a:pPr>
                <a:r>
                  <a:rPr sz="1395" spc="-9" dirty="0">
                    <a:latin typeface="Microsoft JhengHei UI Light"/>
                    <a:cs typeface="Microsoft JhengHei UI Light"/>
                  </a:rPr>
                  <a:t>模型开源</a:t>
                </a:r>
                <a:endParaRPr sz="1395" dirty="0">
                  <a:latin typeface="Microsoft JhengHei UI Light"/>
                  <a:cs typeface="Microsoft JhengHei UI Light"/>
                </a:endParaRPr>
              </a:p>
            </p:txBody>
          </p:sp>
          <p:sp>
            <p:nvSpPr>
              <p:cNvPr id="115" name="object 115"/>
              <p:cNvSpPr txBox="1"/>
              <p:nvPr/>
            </p:nvSpPr>
            <p:spPr>
              <a:xfrm>
                <a:off x="18192934" y="7764946"/>
                <a:ext cx="1021715" cy="367478"/>
              </a:xfrm>
              <a:prstGeom prst="rect">
                <a:avLst/>
              </a:prstGeom>
            </p:spPr>
            <p:txBody>
              <a:bodyPr vert="horz" wrap="square" lIns="0" tIns="8086" rIns="0" bIns="0" rtlCol="0">
                <a:spAutoFit/>
              </a:bodyPr>
              <a:lstStyle/>
              <a:p>
                <a:pPr marL="7701">
                  <a:spcBef>
                    <a:spcPts val="64"/>
                  </a:spcBef>
                </a:pPr>
                <a:r>
                  <a:rPr sz="1395" spc="69" dirty="0">
                    <a:latin typeface="Arial MT"/>
                    <a:cs typeface="Arial MT"/>
                  </a:rPr>
                  <a:t>2025.2</a:t>
                </a:r>
                <a:endParaRPr sz="1395" dirty="0">
                  <a:latin typeface="Arial MT"/>
                  <a:cs typeface="Arial MT"/>
                </a:endParaRPr>
              </a:p>
            </p:txBody>
          </p:sp>
        </p:grpSp>
      </p:grpSp>
      <p:sp>
        <p:nvSpPr>
          <p:cNvPr id="116" name="object 116"/>
          <p:cNvSpPr txBox="1"/>
          <p:nvPr/>
        </p:nvSpPr>
        <p:spPr>
          <a:xfrm>
            <a:off x="2233623" y="1347450"/>
            <a:ext cx="7737487" cy="879010"/>
          </a:xfrm>
          <a:prstGeom prst="rect">
            <a:avLst/>
          </a:prstGeom>
        </p:spPr>
        <p:txBody>
          <a:bodyPr vert="horz" wrap="square" lIns="0" tIns="77013" rIns="0" bIns="0" rtlCol="0">
            <a:spAutoFit/>
          </a:bodyPr>
          <a:lstStyle/>
          <a:p>
            <a:pPr marR="2695" algn="ctr">
              <a:spcBef>
                <a:spcPts val="606"/>
              </a:spcBef>
            </a:pPr>
            <a:r>
              <a:rPr sz="2395" spc="-45" dirty="0">
                <a:latin typeface="Arial MT"/>
                <a:cs typeface="Arial MT"/>
              </a:rPr>
              <a:t>RWKV</a:t>
            </a:r>
            <a:r>
              <a:rPr sz="2395" spc="-115" dirty="0">
                <a:latin typeface="Arial MT"/>
                <a:cs typeface="Arial MT"/>
              </a:rPr>
              <a:t> </a:t>
            </a:r>
            <a:r>
              <a:rPr sz="2395" spc="-61" dirty="0">
                <a:latin typeface="Microsoft JhengHei UI Light"/>
                <a:cs typeface="Microsoft JhengHei UI Light"/>
              </a:rPr>
              <a:t>项⽬研发</a:t>
            </a:r>
            <a:r>
              <a:rPr sz="2395" spc="85" dirty="0">
                <a:latin typeface="Arial MT"/>
                <a:cs typeface="Arial MT"/>
              </a:rPr>
              <a:t>5</a:t>
            </a:r>
            <a:r>
              <a:rPr sz="2395" spc="-61" dirty="0">
                <a:latin typeface="Microsoft JhengHei UI Light"/>
                <a:cs typeface="Microsoft JhengHei UI Light"/>
              </a:rPr>
              <a:t>年，已迭代</a:t>
            </a:r>
            <a:r>
              <a:rPr sz="2395" spc="85" dirty="0">
                <a:latin typeface="Arial MT"/>
                <a:cs typeface="Arial MT"/>
              </a:rPr>
              <a:t>7</a:t>
            </a:r>
            <a:r>
              <a:rPr sz="2395" spc="-45" dirty="0">
                <a:latin typeface="Microsoft JhengHei UI Light"/>
                <a:cs typeface="Microsoft JhengHei UI Light"/>
              </a:rPr>
              <a:t>代。</a:t>
            </a:r>
            <a:endParaRPr sz="2395" dirty="0">
              <a:latin typeface="Microsoft JhengHei UI Light"/>
              <a:cs typeface="Microsoft JhengHei UI Light"/>
            </a:endParaRPr>
          </a:p>
          <a:p>
            <a:pPr algn="ctr">
              <a:spcBef>
                <a:spcPts val="546"/>
              </a:spcBef>
            </a:pPr>
            <a:r>
              <a:rPr sz="2395" spc="85" dirty="0">
                <a:latin typeface="Arial MT"/>
                <a:cs typeface="Arial MT"/>
              </a:rPr>
              <a:t>2023</a:t>
            </a:r>
            <a:r>
              <a:rPr sz="2395" spc="-64" dirty="0">
                <a:latin typeface="Microsoft JhengHei UI Light"/>
                <a:cs typeface="Microsoft JhengHei UI Light"/>
              </a:rPr>
              <a:t>年下半年开始，全球新架构研究都在跟随 </a:t>
            </a:r>
            <a:r>
              <a:rPr sz="2395" spc="-52" dirty="0">
                <a:latin typeface="Arial MT"/>
                <a:cs typeface="Arial MT"/>
              </a:rPr>
              <a:t>RWKV</a:t>
            </a:r>
            <a:r>
              <a:rPr sz="2395" spc="-76" dirty="0">
                <a:latin typeface="Arial MT"/>
                <a:cs typeface="Arial MT"/>
              </a:rPr>
              <a:t> </a:t>
            </a:r>
            <a:r>
              <a:rPr sz="2395" spc="-45" dirty="0">
                <a:latin typeface="Microsoft JhengHei UI Light"/>
                <a:cs typeface="Microsoft JhengHei UI Light"/>
              </a:rPr>
              <a:t>⽅向</a:t>
            </a:r>
            <a:endParaRPr sz="2395" dirty="0">
              <a:latin typeface="Microsoft JhengHei UI Light"/>
              <a:cs typeface="Microsoft JhengHei UI Light"/>
            </a:endParaRPr>
          </a:p>
        </p:txBody>
      </p:sp>
      <p:sp>
        <p:nvSpPr>
          <p:cNvPr id="119" name="object 12">
            <a:extLst>
              <a:ext uri="{FF2B5EF4-FFF2-40B4-BE49-F238E27FC236}">
                <a16:creationId xmlns:a16="http://schemas.microsoft.com/office/drawing/2014/main" id="{6EDB8133-CAFC-1620-2AF1-3601430C5830}"/>
              </a:ext>
            </a:extLst>
          </p:cNvPr>
          <p:cNvSpPr/>
          <p:nvPr/>
        </p:nvSpPr>
        <p:spPr>
          <a:xfrm>
            <a:off x="5549242" y="3168678"/>
            <a:ext cx="0" cy="1281110"/>
          </a:xfrm>
          <a:custGeom>
            <a:avLst/>
            <a:gdLst/>
            <a:ahLst/>
            <a:cxnLst/>
            <a:rect l="l" t="t" r="r" b="b"/>
            <a:pathLst>
              <a:path h="2112645">
                <a:moveTo>
                  <a:pt x="0" y="0"/>
                </a:moveTo>
                <a:lnTo>
                  <a:pt x="0" y="2112223"/>
                </a:ln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8756" y="1213017"/>
            <a:ext cx="10142986" cy="879010"/>
          </a:xfrm>
          <a:prstGeom prst="rect">
            <a:avLst/>
          </a:prstGeom>
        </p:spPr>
        <p:txBody>
          <a:bodyPr vert="horz" wrap="square" lIns="0" tIns="77013" rIns="0" bIns="0" rtlCol="0">
            <a:spAutoFit/>
          </a:bodyPr>
          <a:lstStyle/>
          <a:p>
            <a:pPr algn="ctr">
              <a:spcBef>
                <a:spcPts val="606"/>
              </a:spcBef>
            </a:pPr>
            <a:r>
              <a:rPr sz="2395" spc="-9" dirty="0">
                <a:latin typeface="Microsoft JhengHei UI Light"/>
                <a:cs typeface="Microsoft JhengHei UI Light"/>
              </a:rPr>
              <a:t>对于性能和显存占⽤，</a:t>
            </a:r>
            <a:r>
              <a:rPr sz="2395" spc="-64" dirty="0">
                <a:latin typeface="Arial MT"/>
                <a:cs typeface="Arial MT"/>
              </a:rPr>
              <a:t>RWKV-</a:t>
            </a:r>
            <a:r>
              <a:rPr sz="2395" spc="146" dirty="0">
                <a:latin typeface="Arial MT"/>
                <a:cs typeface="Arial MT"/>
              </a:rPr>
              <a:t>7</a:t>
            </a:r>
            <a:r>
              <a:rPr sz="2395" spc="91" dirty="0">
                <a:latin typeface="Arial MT"/>
                <a:cs typeface="Arial MT"/>
              </a:rPr>
              <a:t> </a:t>
            </a:r>
            <a:r>
              <a:rPr sz="2395" spc="-12" dirty="0">
                <a:latin typeface="Microsoft JhengHei UI Light"/>
                <a:cs typeface="Microsoft JhengHei UI Light"/>
              </a:rPr>
              <a:t>的消耗</a:t>
            </a:r>
            <a:endParaRPr sz="2395" dirty="0">
              <a:latin typeface="Microsoft JhengHei UI Light"/>
              <a:cs typeface="Microsoft JhengHei UI Light"/>
            </a:endParaRPr>
          </a:p>
          <a:p>
            <a:pPr algn="ctr">
              <a:spcBef>
                <a:spcPts val="546"/>
              </a:spcBef>
            </a:pPr>
            <a:r>
              <a:rPr sz="2395" spc="12" dirty="0">
                <a:latin typeface="Microsoft JhengHei UI Light"/>
                <a:cs typeface="Microsoft JhengHei UI Light"/>
              </a:rPr>
              <a:t>相当于⼀个 </a:t>
            </a:r>
            <a:r>
              <a:rPr sz="2395" dirty="0">
                <a:latin typeface="Arial MT"/>
                <a:cs typeface="Arial MT"/>
              </a:rPr>
              <a:t>ctxlen</a:t>
            </a:r>
            <a:r>
              <a:rPr sz="2395" spc="130" dirty="0">
                <a:latin typeface="Arial MT"/>
                <a:cs typeface="Arial MT"/>
              </a:rPr>
              <a:t> </a:t>
            </a:r>
            <a:r>
              <a:rPr sz="2395" spc="27" dirty="0">
                <a:latin typeface="Microsoft JhengHei UI Light"/>
                <a:cs typeface="Microsoft JhengHei UI Light"/>
              </a:rPr>
              <a:t>固定 </a:t>
            </a:r>
            <a:r>
              <a:rPr sz="2395" spc="133" dirty="0">
                <a:latin typeface="Arial MT"/>
                <a:cs typeface="Arial MT"/>
              </a:rPr>
              <a:t>64</a:t>
            </a:r>
            <a:r>
              <a:rPr sz="2395" spc="130" dirty="0">
                <a:latin typeface="Arial MT"/>
                <a:cs typeface="Arial MT"/>
              </a:rPr>
              <a:t> </a:t>
            </a:r>
            <a:r>
              <a:rPr sz="2395" spc="45" dirty="0">
                <a:latin typeface="Microsoft JhengHei UI Light"/>
                <a:cs typeface="Microsoft JhengHei UI Light"/>
              </a:rPr>
              <a:t>的 </a:t>
            </a:r>
            <a:r>
              <a:rPr sz="2395" dirty="0">
                <a:latin typeface="Arial MT"/>
                <a:cs typeface="Arial MT"/>
              </a:rPr>
              <a:t>sliding</a:t>
            </a:r>
            <a:r>
              <a:rPr sz="2395" spc="130" dirty="0">
                <a:latin typeface="Arial MT"/>
                <a:cs typeface="Arial MT"/>
              </a:rPr>
              <a:t> </a:t>
            </a:r>
            <a:r>
              <a:rPr sz="2395" spc="69" dirty="0">
                <a:latin typeface="Arial MT"/>
                <a:cs typeface="Arial MT"/>
              </a:rPr>
              <a:t>window</a:t>
            </a:r>
            <a:r>
              <a:rPr sz="2395" spc="130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attention</a:t>
            </a:r>
            <a:r>
              <a:rPr sz="2395" spc="130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transformer</a:t>
            </a:r>
            <a:r>
              <a:rPr sz="2395" spc="133" dirty="0">
                <a:latin typeface="Arial MT"/>
                <a:cs typeface="Arial MT"/>
              </a:rPr>
              <a:t> </a:t>
            </a:r>
            <a:r>
              <a:rPr sz="2395" spc="-12" dirty="0">
                <a:latin typeface="Microsoft JhengHei UI Light"/>
                <a:cs typeface="Microsoft JhengHei UI Light"/>
              </a:rPr>
              <a:t>的消耗</a:t>
            </a:r>
            <a:endParaRPr sz="2395" dirty="0">
              <a:latin typeface="Microsoft JhengHei UI Light"/>
              <a:cs typeface="Microsoft JhengHei UI 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48702" y="4213154"/>
            <a:ext cx="3110167" cy="2425907"/>
            <a:chOff x="13598089" y="6947803"/>
            <a:chExt cx="5128895" cy="4000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98089" y="6947803"/>
              <a:ext cx="5128442" cy="39998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9972" y="6982022"/>
              <a:ext cx="5023743" cy="38952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639972" y="6982022"/>
              <a:ext cx="5024120" cy="3895725"/>
            </a:xfrm>
            <a:custGeom>
              <a:avLst/>
              <a:gdLst/>
              <a:ahLst/>
              <a:cxnLst/>
              <a:rect l="l" t="t" r="r" b="b"/>
              <a:pathLst>
                <a:path w="5024119" h="3895725">
                  <a:moveTo>
                    <a:pt x="0" y="0"/>
                  </a:moveTo>
                  <a:lnTo>
                    <a:pt x="0" y="3895169"/>
                  </a:lnTo>
                  <a:lnTo>
                    <a:pt x="5023733" y="3895169"/>
                  </a:lnTo>
                  <a:lnTo>
                    <a:pt x="5023733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171046" y="2583513"/>
            <a:ext cx="3252640" cy="1527166"/>
            <a:chOff x="13470028" y="4260404"/>
            <a:chExt cx="5363845" cy="25184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5700" y="4260404"/>
              <a:ext cx="5113391" cy="25182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7583" y="4294623"/>
              <a:ext cx="5008581" cy="24134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647583" y="4294623"/>
              <a:ext cx="5008880" cy="2413635"/>
            </a:xfrm>
            <a:custGeom>
              <a:avLst/>
              <a:gdLst/>
              <a:ahLst/>
              <a:cxnLst/>
              <a:rect l="l" t="t" r="r" b="b"/>
              <a:pathLst>
                <a:path w="5008880" h="2413634">
                  <a:moveTo>
                    <a:pt x="0" y="0"/>
                  </a:moveTo>
                  <a:lnTo>
                    <a:pt x="0" y="2413539"/>
                  </a:lnTo>
                  <a:lnTo>
                    <a:pt x="5008683" y="2413539"/>
                  </a:lnTo>
                  <a:lnTo>
                    <a:pt x="5008683" y="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496206" y="6256965"/>
              <a:ext cx="5311775" cy="326390"/>
            </a:xfrm>
            <a:custGeom>
              <a:avLst/>
              <a:gdLst/>
              <a:ahLst/>
              <a:cxnLst/>
              <a:rect l="l" t="t" r="r" b="b"/>
              <a:pathLst>
                <a:path w="5311775" h="326390">
                  <a:moveTo>
                    <a:pt x="0" y="0"/>
                  </a:moveTo>
                  <a:lnTo>
                    <a:pt x="5311345" y="0"/>
                  </a:lnTo>
                  <a:lnTo>
                    <a:pt x="5311345" y="325894"/>
                  </a:lnTo>
                  <a:lnTo>
                    <a:pt x="0" y="325894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89040" y="2604263"/>
            <a:ext cx="3440167" cy="3470553"/>
          </a:xfrm>
          <a:prstGeom prst="rect">
            <a:avLst/>
          </a:prstGeom>
          <a:ln w="31412">
            <a:solidFill>
              <a:srgbClr val="6C6C6C"/>
            </a:solidFill>
          </a:ln>
        </p:spPr>
        <p:txBody>
          <a:bodyPr vert="horz" wrap="square" lIns="0" tIns="287643" rIns="0" bIns="0" rtlCol="0">
            <a:spAutoFit/>
          </a:bodyPr>
          <a:lstStyle/>
          <a:p>
            <a:pPr algn="ctr">
              <a:spcBef>
                <a:spcPts val="2265"/>
              </a:spcBef>
            </a:pPr>
            <a:r>
              <a:rPr sz="3002" spc="-12" dirty="0">
                <a:latin typeface="Arial MT"/>
                <a:cs typeface="Arial MT"/>
              </a:rPr>
              <a:t>RWKV</a:t>
            </a:r>
            <a:endParaRPr sz="3002" dirty="0">
              <a:latin typeface="Arial MT"/>
              <a:cs typeface="Arial MT"/>
            </a:endParaRPr>
          </a:p>
          <a:p>
            <a:pPr>
              <a:spcBef>
                <a:spcPts val="494"/>
              </a:spcBef>
            </a:pPr>
            <a:endParaRPr sz="3002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3002" spc="-21" dirty="0">
                <a:latin typeface="Microsoft JhengHei UI Light"/>
                <a:cs typeface="Microsoft JhengHei UI Light"/>
              </a:rPr>
              <a:t>推理速度 </a:t>
            </a:r>
            <a:r>
              <a:rPr sz="3002" spc="-33" dirty="0">
                <a:latin typeface="Microsoft JhengHei UI Light"/>
                <a:cs typeface="Microsoft JhengHei UI Light"/>
              </a:rPr>
              <a:t>恒定</a:t>
            </a:r>
            <a:endParaRPr sz="3002" dirty="0">
              <a:latin typeface="Microsoft JhengHei UI Light"/>
              <a:cs typeface="Microsoft JhengHei UI Light"/>
            </a:endParaRPr>
          </a:p>
          <a:p>
            <a:pPr algn="ctr">
              <a:spcBef>
                <a:spcPts val="609"/>
              </a:spcBef>
            </a:pPr>
            <a:r>
              <a:rPr sz="1789" spc="3" dirty="0">
                <a:latin typeface="Microsoft JhengHei UI Light"/>
                <a:cs typeface="Microsoft JhengHei UI Light"/>
              </a:rPr>
              <a:t>时间复杂度 </a:t>
            </a:r>
            <a:r>
              <a:rPr sz="1789" spc="-12" dirty="0">
                <a:latin typeface="Arial MT"/>
                <a:cs typeface="Arial MT"/>
              </a:rPr>
              <a:t>O(T)</a:t>
            </a:r>
            <a:endParaRPr sz="1789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89" dirty="0">
              <a:latin typeface="Arial MT"/>
              <a:cs typeface="Arial MT"/>
            </a:endParaRPr>
          </a:p>
          <a:p>
            <a:pPr>
              <a:spcBef>
                <a:spcPts val="79"/>
              </a:spcBef>
            </a:pPr>
            <a:endParaRPr sz="1789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3002" spc="-21" dirty="0">
                <a:latin typeface="Microsoft JhengHei UI Light"/>
                <a:cs typeface="Microsoft JhengHei UI Light"/>
              </a:rPr>
              <a:t>内存占⽤ </a:t>
            </a:r>
            <a:r>
              <a:rPr sz="3002" spc="-33" dirty="0">
                <a:latin typeface="Microsoft JhengHei UI Light"/>
                <a:cs typeface="Microsoft JhengHei UI Light"/>
              </a:rPr>
              <a:t>恒定</a:t>
            </a:r>
            <a:endParaRPr sz="3002" dirty="0">
              <a:latin typeface="Microsoft JhengHei UI Light"/>
              <a:cs typeface="Microsoft JhengHei UI Light"/>
            </a:endParaRPr>
          </a:p>
          <a:p>
            <a:pPr algn="ctr">
              <a:spcBef>
                <a:spcPts val="606"/>
              </a:spcBef>
            </a:pPr>
            <a:r>
              <a:rPr sz="1789" spc="3" dirty="0">
                <a:latin typeface="Microsoft JhengHei UI Light"/>
                <a:cs typeface="Microsoft JhengHei UI Light"/>
              </a:rPr>
              <a:t>空间复杂度 </a:t>
            </a:r>
            <a:r>
              <a:rPr sz="1789" spc="94" dirty="0">
                <a:latin typeface="Arial MT"/>
                <a:cs typeface="Arial MT"/>
              </a:rPr>
              <a:t>O(1)</a:t>
            </a:r>
            <a:endParaRPr sz="1789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1184" y="2604264"/>
            <a:ext cx="3520645" cy="3457729"/>
          </a:xfrm>
          <a:prstGeom prst="rect">
            <a:avLst/>
          </a:prstGeom>
          <a:ln w="31412">
            <a:solidFill>
              <a:srgbClr val="6C6C6C"/>
            </a:solidFill>
          </a:ln>
        </p:spPr>
        <p:txBody>
          <a:bodyPr vert="horz" wrap="square" lIns="0" tIns="287643" rIns="0" bIns="0" rtlCol="0">
            <a:spAutoFit/>
          </a:bodyPr>
          <a:lstStyle/>
          <a:p>
            <a:pPr algn="ctr">
              <a:spcBef>
                <a:spcPts val="2265"/>
              </a:spcBef>
            </a:pPr>
            <a:r>
              <a:rPr sz="3002" spc="-6" dirty="0">
                <a:latin typeface="Arial MT"/>
                <a:cs typeface="Arial MT"/>
              </a:rPr>
              <a:t>Transformer</a:t>
            </a:r>
            <a:endParaRPr sz="3002" dirty="0">
              <a:latin typeface="Arial MT"/>
              <a:cs typeface="Arial MT"/>
            </a:endParaRPr>
          </a:p>
          <a:p>
            <a:pPr>
              <a:spcBef>
                <a:spcPts val="525"/>
              </a:spcBef>
            </a:pPr>
            <a:endParaRPr sz="3002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3002" spc="-18" dirty="0">
                <a:latin typeface="Microsoft JhengHei UI Light"/>
                <a:cs typeface="Microsoft JhengHei UI Light"/>
              </a:rPr>
              <a:t>推理速度 </a:t>
            </a:r>
            <a:r>
              <a:rPr sz="3002" spc="-33" dirty="0">
                <a:latin typeface="Microsoft JhengHei UI Light"/>
                <a:cs typeface="Microsoft JhengHei UI Light"/>
              </a:rPr>
              <a:t>越来越慢</a:t>
            </a:r>
            <a:endParaRPr sz="3002" dirty="0">
              <a:latin typeface="Microsoft JhengHei UI Light"/>
              <a:cs typeface="Microsoft JhengHei UI Light"/>
            </a:endParaRPr>
          </a:p>
          <a:p>
            <a:pPr algn="ctr">
              <a:spcBef>
                <a:spcPts val="609"/>
              </a:spcBef>
            </a:pPr>
            <a:r>
              <a:rPr sz="1789" spc="3" dirty="0">
                <a:latin typeface="Microsoft JhengHei UI Light"/>
                <a:cs typeface="Microsoft JhengHei UI Light"/>
              </a:rPr>
              <a:t>时间复杂度 </a:t>
            </a:r>
            <a:r>
              <a:rPr sz="1789" spc="55" dirty="0">
                <a:latin typeface="Arial MT"/>
                <a:cs typeface="Arial MT"/>
              </a:rPr>
              <a:t>O(T^2)</a:t>
            </a:r>
            <a:endParaRPr sz="1789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89" dirty="0">
              <a:latin typeface="Arial MT"/>
              <a:cs typeface="Arial MT"/>
            </a:endParaRPr>
          </a:p>
          <a:p>
            <a:pPr>
              <a:spcBef>
                <a:spcPts val="49"/>
              </a:spcBef>
            </a:pPr>
            <a:endParaRPr sz="1789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3002" spc="-18" dirty="0">
                <a:latin typeface="Microsoft JhengHei UI Light"/>
                <a:cs typeface="Microsoft JhengHei UI Light"/>
              </a:rPr>
              <a:t>内存占⽤ </a:t>
            </a:r>
            <a:r>
              <a:rPr sz="3002" spc="-33" dirty="0">
                <a:latin typeface="Microsoft JhengHei UI Light"/>
                <a:cs typeface="Microsoft JhengHei UI Light"/>
              </a:rPr>
              <a:t>越来越⼤</a:t>
            </a:r>
            <a:endParaRPr sz="3002" dirty="0">
              <a:latin typeface="Microsoft JhengHei UI Light"/>
              <a:cs typeface="Microsoft JhengHei UI Light"/>
            </a:endParaRPr>
          </a:p>
          <a:p>
            <a:pPr algn="ctr">
              <a:spcBef>
                <a:spcPts val="609"/>
              </a:spcBef>
            </a:pPr>
            <a:r>
              <a:rPr sz="1789" spc="3" dirty="0">
                <a:latin typeface="Microsoft JhengHei UI Light"/>
                <a:cs typeface="Microsoft JhengHei UI Light"/>
              </a:rPr>
              <a:t>空间复杂度 </a:t>
            </a:r>
            <a:r>
              <a:rPr sz="1789" spc="55" dirty="0">
                <a:latin typeface="Arial MT"/>
                <a:cs typeface="Arial MT"/>
              </a:rPr>
              <a:t>O(T^2)</a:t>
            </a:r>
            <a:endParaRPr sz="1789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8763" y="359813"/>
            <a:ext cx="5902037" cy="49983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200" b="1" spc="-133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效率：</a:t>
            </a:r>
            <a:r>
              <a:rPr sz="3200" b="1" spc="-106" dirty="0">
                <a:solidFill>
                  <a:srgbClr val="C00000"/>
                </a:solidFill>
              </a:rPr>
              <a:t>RWKV</a:t>
            </a:r>
            <a:r>
              <a:rPr sz="3200" b="1" spc="-130" dirty="0">
                <a:solidFill>
                  <a:srgbClr val="C00000"/>
                </a:solidFill>
              </a:rPr>
              <a:t> </a:t>
            </a:r>
            <a:r>
              <a:rPr sz="3200" b="1" spc="-127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效率全球</a:t>
            </a:r>
            <a:r>
              <a:rPr lang="zh-CN" altLang="en-US" sz="3200" b="1" spc="-127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最高</a:t>
            </a:r>
            <a:endParaRPr sz="3200" b="1" spc="-127" dirty="0">
              <a:solidFill>
                <a:srgbClr val="C00000"/>
              </a:solidFill>
              <a:latin typeface="Microsoft JhengHei UI Light"/>
              <a:cs typeface="Microsoft JhengHei U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53532" y="1489843"/>
            <a:ext cx="8889985" cy="879010"/>
          </a:xfrm>
          <a:prstGeom prst="rect">
            <a:avLst/>
          </a:prstGeom>
        </p:spPr>
        <p:txBody>
          <a:bodyPr vert="horz" wrap="square" lIns="0" tIns="77013" rIns="0" bIns="0" rtlCol="0">
            <a:spAutoFit/>
          </a:bodyPr>
          <a:lstStyle/>
          <a:p>
            <a:pPr algn="ctr">
              <a:spcBef>
                <a:spcPts val="606"/>
              </a:spcBef>
            </a:pPr>
            <a:r>
              <a:rPr sz="2395" spc="-6" dirty="0">
                <a:latin typeface="Microsoft JhengHei UI Light"/>
                <a:cs typeface="Microsoft JhengHei UI Light"/>
              </a:rPr>
              <a:t>对于 </a:t>
            </a:r>
            <a:r>
              <a:rPr sz="2395" dirty="0">
                <a:latin typeface="Arial MT"/>
                <a:cs typeface="Arial MT"/>
              </a:rPr>
              <a:t>state</a:t>
            </a:r>
            <a:r>
              <a:rPr sz="2395" spc="27" dirty="0">
                <a:latin typeface="Arial MT"/>
                <a:cs typeface="Arial MT"/>
              </a:rPr>
              <a:t> </a:t>
            </a:r>
            <a:r>
              <a:rPr sz="2395" spc="33" dirty="0">
                <a:latin typeface="Arial MT"/>
                <a:cs typeface="Arial MT"/>
              </a:rPr>
              <a:t>tracking</a:t>
            </a:r>
            <a:r>
              <a:rPr sz="2395" spc="30" dirty="0">
                <a:latin typeface="Arial MT"/>
                <a:cs typeface="Arial MT"/>
              </a:rPr>
              <a:t> </a:t>
            </a:r>
            <a:r>
              <a:rPr sz="2395" spc="-3" dirty="0">
                <a:latin typeface="Microsoft JhengHei UI Light"/>
                <a:cs typeface="Microsoft JhengHei UI Light"/>
              </a:rPr>
              <a:t>问题，随着输出越来越⻓</a:t>
            </a:r>
            <a:endParaRPr sz="2395" dirty="0">
              <a:latin typeface="Microsoft JhengHei UI Light"/>
              <a:cs typeface="Microsoft JhengHei UI Light"/>
            </a:endParaRPr>
          </a:p>
          <a:p>
            <a:pPr algn="ctr">
              <a:spcBef>
                <a:spcPts val="546"/>
              </a:spcBef>
            </a:pPr>
            <a:r>
              <a:rPr sz="2395" dirty="0">
                <a:latin typeface="Arial MT"/>
                <a:cs typeface="Arial MT"/>
              </a:rPr>
              <a:t>Transformer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-6" dirty="0">
                <a:latin typeface="Microsoft JhengHei UI Light"/>
                <a:cs typeface="Microsoft JhengHei UI Light"/>
              </a:rPr>
              <a:t>需越来越深才能做到，但 </a:t>
            </a:r>
            <a:r>
              <a:rPr sz="2395" spc="-36" dirty="0">
                <a:latin typeface="Arial MT"/>
                <a:cs typeface="Arial MT"/>
              </a:rPr>
              <a:t>RWKV-</a:t>
            </a:r>
            <a:r>
              <a:rPr sz="2395" dirty="0">
                <a:latin typeface="Arial MT"/>
                <a:cs typeface="Arial MT"/>
              </a:rPr>
              <a:t>7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-6" dirty="0">
                <a:latin typeface="Microsoft JhengHei UI Light"/>
                <a:cs typeface="Microsoft JhengHei UI Light"/>
              </a:rPr>
              <a:t>保持两层就能做到</a:t>
            </a:r>
            <a:endParaRPr sz="2395" dirty="0">
              <a:latin typeface="Microsoft JhengHei UI Light"/>
              <a:cs typeface="Microsoft JhengHei U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8506" y="486669"/>
            <a:ext cx="10889302" cy="561385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3600" b="1" spc="-173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效率：</a:t>
            </a:r>
            <a:r>
              <a:rPr sz="3600" b="1" spc="-218" dirty="0">
                <a:solidFill>
                  <a:srgbClr val="C00000"/>
                </a:solidFill>
              </a:rPr>
              <a:t>RWKV-</a:t>
            </a:r>
            <a:r>
              <a:rPr sz="3600" b="1" spc="221" dirty="0">
                <a:solidFill>
                  <a:srgbClr val="C00000"/>
                </a:solidFill>
              </a:rPr>
              <a:t>7</a:t>
            </a:r>
            <a:r>
              <a:rPr sz="3600" b="1" spc="-118" dirty="0">
                <a:solidFill>
                  <a:srgbClr val="C00000"/>
                </a:solidFill>
              </a:rPr>
              <a:t> </a:t>
            </a:r>
            <a:r>
              <a:rPr sz="3600" b="1" spc="-106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突破 </a:t>
            </a:r>
            <a:r>
              <a:rPr sz="3600" b="1" spc="-324" dirty="0">
                <a:solidFill>
                  <a:srgbClr val="C00000"/>
                </a:solidFill>
              </a:rPr>
              <a:t>T</a:t>
            </a:r>
            <a:r>
              <a:rPr sz="3600" b="1" spc="-136" dirty="0">
                <a:solidFill>
                  <a:srgbClr val="C00000"/>
                </a:solidFill>
              </a:rPr>
              <a:t>r</a:t>
            </a:r>
            <a:r>
              <a:rPr sz="3600" b="1" spc="-118" dirty="0">
                <a:solidFill>
                  <a:srgbClr val="C00000"/>
                </a:solidFill>
              </a:rPr>
              <a:t>a</a:t>
            </a:r>
            <a:r>
              <a:rPr sz="3600" b="1" spc="-124" dirty="0">
                <a:solidFill>
                  <a:srgbClr val="C00000"/>
                </a:solidFill>
              </a:rPr>
              <a:t>n</a:t>
            </a:r>
            <a:r>
              <a:rPr sz="3600" b="1" spc="-130" dirty="0">
                <a:solidFill>
                  <a:srgbClr val="C00000"/>
                </a:solidFill>
              </a:rPr>
              <a:t>sf</a:t>
            </a:r>
            <a:r>
              <a:rPr sz="3600" b="1" spc="-164" dirty="0">
                <a:solidFill>
                  <a:srgbClr val="C00000"/>
                </a:solidFill>
              </a:rPr>
              <a:t>r</a:t>
            </a:r>
            <a:r>
              <a:rPr sz="3600" b="1" spc="-115" dirty="0">
                <a:solidFill>
                  <a:srgbClr val="C00000"/>
                </a:solidFill>
              </a:rPr>
              <a:t>o</a:t>
            </a:r>
            <a:r>
              <a:rPr sz="3600" b="1" spc="-133" dirty="0">
                <a:solidFill>
                  <a:srgbClr val="C00000"/>
                </a:solidFill>
              </a:rPr>
              <a:t>m</a:t>
            </a:r>
            <a:r>
              <a:rPr sz="3600" b="1" spc="-124" dirty="0">
                <a:solidFill>
                  <a:srgbClr val="C00000"/>
                </a:solidFill>
              </a:rPr>
              <a:t>e</a:t>
            </a:r>
            <a:r>
              <a:rPr sz="3600" b="1" spc="-21" dirty="0">
                <a:solidFill>
                  <a:srgbClr val="C00000"/>
                </a:solidFill>
              </a:rPr>
              <a:t>r</a:t>
            </a:r>
            <a:r>
              <a:rPr sz="3600" b="1" spc="-97" dirty="0">
                <a:solidFill>
                  <a:srgbClr val="C00000"/>
                </a:solidFill>
              </a:rPr>
              <a:t> </a:t>
            </a:r>
            <a:r>
              <a:rPr sz="3600" b="1" spc="-88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的 </a:t>
            </a:r>
            <a:r>
              <a:rPr sz="3600" b="1" spc="-240" dirty="0">
                <a:solidFill>
                  <a:srgbClr val="C00000"/>
                </a:solidFill>
              </a:rPr>
              <a:t>TC0</a:t>
            </a:r>
            <a:r>
              <a:rPr sz="3600" b="1" spc="-76" dirty="0">
                <a:solidFill>
                  <a:srgbClr val="C00000"/>
                </a:solidFill>
              </a:rPr>
              <a:t> </a:t>
            </a:r>
            <a:r>
              <a:rPr sz="3600" b="1" spc="-88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约束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687" y="2561599"/>
            <a:ext cx="7208528" cy="38097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547" y="2561599"/>
            <a:ext cx="3757589" cy="38097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796495" y="2700479"/>
            <a:ext cx="6603857" cy="4132898"/>
            <a:chOff x="4606995" y="4453289"/>
            <a:chExt cx="10890250" cy="68154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6995" y="4453289"/>
              <a:ext cx="10890108" cy="681531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76184" y="5107712"/>
              <a:ext cx="10568940" cy="414020"/>
            </a:xfrm>
            <a:custGeom>
              <a:avLst/>
              <a:gdLst/>
              <a:ahLst/>
              <a:cxnLst/>
              <a:rect l="l" t="t" r="r" b="b"/>
              <a:pathLst>
                <a:path w="10568940" h="414020">
                  <a:moveTo>
                    <a:pt x="0" y="0"/>
                  </a:moveTo>
                  <a:lnTo>
                    <a:pt x="10568662" y="0"/>
                  </a:lnTo>
                  <a:lnTo>
                    <a:pt x="10568662" y="413525"/>
                  </a:lnTo>
                  <a:lnTo>
                    <a:pt x="0" y="413525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35476" y="1443071"/>
            <a:ext cx="8199565" cy="879010"/>
          </a:xfrm>
          <a:prstGeom prst="rect">
            <a:avLst/>
          </a:prstGeom>
        </p:spPr>
        <p:txBody>
          <a:bodyPr vert="horz" wrap="square" lIns="0" tIns="77013" rIns="0" bIns="0" rtlCol="0">
            <a:spAutoFit/>
          </a:bodyPr>
          <a:lstStyle/>
          <a:p>
            <a:pPr algn="ctr">
              <a:spcBef>
                <a:spcPts val="606"/>
              </a:spcBef>
            </a:pPr>
            <a:r>
              <a:rPr sz="2395" spc="-9" dirty="0">
                <a:latin typeface="Microsoft JhengHei UI Light"/>
                <a:cs typeface="Microsoft JhengHei UI Light"/>
              </a:rPr>
              <a:t>在 </a:t>
            </a:r>
            <a:r>
              <a:rPr sz="2395" dirty="0">
                <a:latin typeface="Arial MT"/>
                <a:cs typeface="Arial MT"/>
              </a:rPr>
              <a:t>GPU</a:t>
            </a:r>
            <a:r>
              <a:rPr sz="2395" spc="30" dirty="0">
                <a:latin typeface="Arial MT"/>
                <a:cs typeface="Arial MT"/>
              </a:rPr>
              <a:t> </a:t>
            </a:r>
            <a:r>
              <a:rPr sz="2395" spc="-3" dirty="0">
                <a:latin typeface="Microsoft JhengHei UI Light"/>
                <a:cs typeface="Microsoft JhengHei UI Light"/>
              </a:rPr>
              <a:t>上，能耗⽐ </a:t>
            </a:r>
            <a:r>
              <a:rPr sz="2395" dirty="0">
                <a:latin typeface="Arial MT"/>
                <a:cs typeface="Arial MT"/>
              </a:rPr>
              <a:t>Llama</a:t>
            </a:r>
            <a:r>
              <a:rPr sz="2395" spc="30" dirty="0">
                <a:latin typeface="Arial MT"/>
                <a:cs typeface="Arial MT"/>
              </a:rPr>
              <a:t> </a:t>
            </a:r>
            <a:r>
              <a:rPr sz="2395" spc="-9" dirty="0">
                <a:latin typeface="Microsoft JhengHei UI Light"/>
                <a:cs typeface="Microsoft JhengHei UI Light"/>
              </a:rPr>
              <a:t>少 </a:t>
            </a:r>
            <a:r>
              <a:rPr sz="2395" spc="103" dirty="0">
                <a:latin typeface="Arial MT"/>
                <a:cs typeface="Arial MT"/>
              </a:rPr>
              <a:t>30%</a:t>
            </a:r>
            <a:endParaRPr sz="2395" dirty="0">
              <a:latin typeface="Arial MT"/>
              <a:cs typeface="Arial MT"/>
            </a:endParaRPr>
          </a:p>
          <a:p>
            <a:pPr algn="ctr">
              <a:spcBef>
                <a:spcPts val="546"/>
              </a:spcBef>
            </a:pPr>
            <a:r>
              <a:rPr sz="2395" spc="146" dirty="0">
                <a:latin typeface="Arial MT"/>
                <a:cs typeface="Arial MT"/>
              </a:rPr>
              <a:t>2025</a:t>
            </a:r>
            <a:r>
              <a:rPr sz="2395" spc="55" dirty="0">
                <a:latin typeface="Arial MT"/>
                <a:cs typeface="Arial MT"/>
              </a:rPr>
              <a:t> </a:t>
            </a:r>
            <a:r>
              <a:rPr sz="2395" dirty="0">
                <a:latin typeface="Microsoft JhengHei UI Light"/>
                <a:cs typeface="Microsoft JhengHei UI Light"/>
              </a:rPr>
              <a:t>年存内计算芯⽚量产后，</a:t>
            </a:r>
            <a:r>
              <a:rPr sz="2395" dirty="0">
                <a:latin typeface="Arial MT"/>
                <a:cs typeface="Arial MT"/>
              </a:rPr>
              <a:t>RWKV</a:t>
            </a:r>
            <a:r>
              <a:rPr sz="2395" spc="61" dirty="0">
                <a:latin typeface="Arial MT"/>
                <a:cs typeface="Arial MT"/>
              </a:rPr>
              <a:t> </a:t>
            </a:r>
            <a:r>
              <a:rPr sz="2395" spc="3" dirty="0">
                <a:latin typeface="Microsoft JhengHei UI Light"/>
                <a:cs typeface="Microsoft JhengHei UI Light"/>
              </a:rPr>
              <a:t>可实现 </a:t>
            </a:r>
            <a:r>
              <a:rPr sz="2395" spc="73" dirty="0">
                <a:latin typeface="Arial MT"/>
                <a:cs typeface="Arial MT"/>
              </a:rPr>
              <a:t>10</a:t>
            </a:r>
            <a:r>
              <a:rPr sz="2395" spc="61" dirty="0">
                <a:latin typeface="Arial MT"/>
                <a:cs typeface="Arial MT"/>
              </a:rPr>
              <a:t> </a:t>
            </a:r>
            <a:r>
              <a:rPr sz="2395" spc="-6" dirty="0">
                <a:latin typeface="Microsoft JhengHei UI Light"/>
                <a:cs typeface="Microsoft JhengHei UI Light"/>
              </a:rPr>
              <a:t>倍能耗优势</a:t>
            </a:r>
            <a:endParaRPr sz="2395" dirty="0">
              <a:latin typeface="Microsoft JhengHei UI Light"/>
              <a:cs typeface="Microsoft JhengHei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4138" y="444298"/>
            <a:ext cx="6082095" cy="62326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b="1" spc="-133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能耗：</a:t>
            </a:r>
            <a:r>
              <a:rPr b="1" spc="-106" dirty="0">
                <a:solidFill>
                  <a:srgbClr val="C00000"/>
                </a:solidFill>
              </a:rPr>
              <a:t>RWKV</a:t>
            </a:r>
            <a:r>
              <a:rPr b="1" spc="-130" dirty="0">
                <a:solidFill>
                  <a:srgbClr val="C00000"/>
                </a:solidFill>
              </a:rPr>
              <a:t> </a:t>
            </a:r>
            <a:r>
              <a:rPr b="1" spc="-127" dirty="0">
                <a:solidFill>
                  <a:srgbClr val="C00000"/>
                </a:solidFill>
                <a:latin typeface="Microsoft JhengHei UI Light"/>
                <a:cs typeface="Microsoft JhengHei UI Light"/>
              </a:rPr>
              <a:t>能耗全球最低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39121</TotalTime>
  <Words>1344</Words>
  <Application>Microsoft Office PowerPoint</Application>
  <PresentationFormat>Custom</PresentationFormat>
  <Paragraphs>191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38</vt:i4>
      </vt:variant>
    </vt:vector>
  </HeadingPairs>
  <TitlesOfParts>
    <vt:vector size="59" baseType="lpstr">
      <vt:lpstr>ACGN-MiaoGB-Flash</vt:lpstr>
      <vt:lpstr>Arial MT</vt:lpstr>
      <vt:lpstr>Futura-Medium</vt:lpstr>
      <vt:lpstr>inherit</vt:lpstr>
      <vt:lpstr>Lexend</vt:lpstr>
      <vt:lpstr>Microsoft JhengHei UI Light</vt:lpstr>
      <vt:lpstr>Microsoft YaHei</vt:lpstr>
      <vt:lpstr>Microsoft YaHei</vt:lpstr>
      <vt:lpstr>PingFang SC</vt:lpstr>
      <vt:lpstr>PingFang SC Semibold</vt:lpstr>
      <vt:lpstr>Arial</vt:lpstr>
      <vt:lpstr>Calibri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Presentation</vt:lpstr>
      <vt:lpstr>PowerPoint Presentation</vt:lpstr>
      <vt:lpstr>RWKV 位于独特生态位</vt:lpstr>
      <vt:lpstr>解决 Transformer 效率和效果问题</vt:lpstr>
      <vt:lpstr>创新点：首创 RNN 大模型架构</vt:lpstr>
      <vt:lpstr>项⽬发展历史</vt:lpstr>
      <vt:lpstr>效率：RWKV 效率全球最高</vt:lpstr>
      <vt:lpstr>效率：RWKV-7 突破 Transfromer 的 TC0 约束</vt:lpstr>
      <vt:lpstr>能耗：RWKV 能耗全球最低</vt:lpstr>
      <vt:lpstr>PowerPoint Presentation</vt:lpstr>
      <vt:lpstr>PowerPoint Presentation</vt:lpstr>
      <vt:lpstr>PowerPoint Presentation</vt:lpstr>
      <vt:lpstr>                                                                                 </vt:lpstr>
      <vt:lpstr>影响：全球新架构研究，都在跟随 RWKV 自从 2023 年 5月份以来，全球在跟随 RWKV 方向</vt:lpstr>
      <vt:lpstr>RWKV 每代，都是新架构中效果最好的设计</vt:lpstr>
      <vt:lpstr>影响：RWKV 生态发展迅速</vt:lpstr>
      <vt:lpstr>影响力：RWKV 生态发展迅速</vt:lpstr>
      <vt:lpstr>影响力：RWKV 生态发展迅速</vt:lpstr>
      <vt:lpstr>影响力：RWKV 生态发展迅速</vt:lpstr>
      <vt:lpstr>RWKV 架构与模型</vt:lpstr>
      <vt:lpstr>PowerPoint Presentation</vt:lpstr>
      <vt:lpstr>端侧模型：与国际芯片巨头合作 </vt:lpstr>
      <vt:lpstr>端侧模型：AI PC</vt:lpstr>
      <vt:lpstr>端侧模型：AI Phone</vt:lpstr>
      <vt:lpstr>端侧模型：机器人</vt:lpstr>
      <vt:lpstr>端侧模型：发电功率预测</vt:lpstr>
      <vt:lpstr>端侧模型：toC 应用</vt:lpstr>
      <vt:lpstr>云端模型</vt:lpstr>
      <vt:lpstr>PowerPoint Presentation</vt:lpstr>
      <vt:lpstr>PowerPoint Presentation</vt:lpstr>
      <vt:lpstr>PowerPoint Presentation</vt:lpstr>
      <vt:lpstr>市场心智的转变惯性</vt:lpstr>
      <vt:lpstr>算力红利的两面性</vt:lpstr>
      <vt:lpstr>生态工具链成熟度</vt:lpstr>
      <vt:lpstr>超大规模模型的性能验证</vt:lpstr>
      <vt:lpstr>理论极限的探讨</vt:lpstr>
      <vt:lpstr>PowerPoint Presentation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Jiayao Zhang</cp:lastModifiedBy>
  <cp:revision>11459</cp:revision>
  <cp:lastPrinted>2023-09-08T09:14:01Z</cp:lastPrinted>
  <dcterms:created xsi:type="dcterms:W3CDTF">2020-08-28T08:44:19Z</dcterms:created>
  <dcterms:modified xsi:type="dcterms:W3CDTF">2025-08-30T23:36:19Z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